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77" r:id="rId20"/>
    <p:sldId id="280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86" r:id="rId31"/>
    <p:sldId id="293" r:id="rId32"/>
    <p:sldId id="294" r:id="rId33"/>
    <p:sldId id="292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261" r:id="rId42"/>
    <p:sldId id="262" r:id="rId43"/>
    <p:sldId id="281" r:id="rId44"/>
    <p:sldId id="29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7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right-click_3645851" TargetMode="External"/><Relationship Id="rId3" Type="http://schemas.openxmlformats.org/officeDocument/2006/relationships/hyperlink" Target="https://www.pngegg.com/en/png-yuojl/download" TargetMode="External"/><Relationship Id="rId7" Type="http://schemas.openxmlformats.org/officeDocument/2006/relationships/hyperlink" Target="https://www.flaticon.com/free-icon/left-click_3645819" TargetMode="External"/><Relationship Id="rId12" Type="http://schemas.openxmlformats.org/officeDocument/2006/relationships/hyperlink" Target="https://www.vhv.rs/download/hxwTTJR_approved-stamp-clipart-png-download-fully-funded-transparent/" TargetMode="External"/><Relationship Id="rId2" Type="http://schemas.openxmlformats.org/officeDocument/2006/relationships/hyperlink" Target="https://www.pngegg.com/en/png-nrdy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kr/free-icon/computer-mouse_75363" TargetMode="External"/><Relationship Id="rId11" Type="http://schemas.openxmlformats.org/officeDocument/2006/relationships/hyperlink" Target="http://clipart-library.com/clipart/1716695.htm" TargetMode="External"/><Relationship Id="rId5" Type="http://schemas.openxmlformats.org/officeDocument/2006/relationships/hyperlink" Target="https://www.iconexperience.com/v_collection/icons/?icon=keyboard_key_f" TargetMode="External"/><Relationship Id="rId10" Type="http://schemas.openxmlformats.org/officeDocument/2006/relationships/hyperlink" Target="http://clipart-library.com/search1/?q=spacebar#gsc.tab=1&amp;gsc.q=spacebar&amp;gsc.page=1" TargetMode="External"/><Relationship Id="rId4" Type="http://schemas.openxmlformats.org/officeDocument/2006/relationships/hyperlink" Target="https://toppng.com/img-download/stock/162876" TargetMode="External"/><Relationship Id="rId9" Type="http://schemas.openxmlformats.org/officeDocument/2006/relationships/hyperlink" Target="http://clipart-library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ytimes.com/news/your-army/2020/03/24/three-army-field-hospitals-ordered-to-new-york-washington-states/" TargetMode="External"/><Relationship Id="rId13" Type="http://schemas.openxmlformats.org/officeDocument/2006/relationships/hyperlink" Target="https://store.steampowered.com/app/434730/Half_Dead/?l=koreana" TargetMode="External"/><Relationship Id="rId3" Type="http://schemas.openxmlformats.org/officeDocument/2006/relationships/hyperlink" Target="https://namu.wiki/w/Vulkan(API)" TargetMode="External"/><Relationship Id="rId7" Type="http://schemas.openxmlformats.org/officeDocument/2006/relationships/hyperlink" Target="https://slidesplayer.org/slide/16807366/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6" Type="http://schemas.openxmlformats.org/officeDocument/2006/relationships/hyperlink" Target="https://knowyourmeme.com/photos/1899872-impostor-of-the-v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A%B2%8C%EC%9E%84%EB%AC%BC%EA%B4%80%EB%A6%AC%EC%9C%84%EC%9B%90%ED%9A%8C#s-4.4" TargetMode="External"/><Relationship Id="rId11" Type="http://schemas.openxmlformats.org/officeDocument/2006/relationships/hyperlink" Target="https://roboticsandautomationnews.com/2022/01/28/humanoid-robots-are-we-about-to-see-science-fiction-become-everyday-fact/48751/" TargetMode="External"/><Relationship Id="rId5" Type="http://schemas.openxmlformats.org/officeDocument/2006/relationships/hyperlink" Target="https://namu.wiki/w/%EA%B2%8C%EC%9E%84%EB%AC%BC%EA%B4%80%EB%A6%AC%EC%9C%84%EC%9B%90%ED%9A%8C#s-4.3" TargetMode="External"/><Relationship Id="rId15" Type="http://schemas.openxmlformats.org/officeDocument/2006/relationships/hyperlink" Target="https://www.redbubble.com/i/ipad-case/Imposter-Climbing-in-Vent-by-DS-Blxck/72415764.MNKGF" TargetMode="External"/><Relationship Id="rId10" Type="http://schemas.openxmlformats.org/officeDocument/2006/relationships/hyperlink" Target="https://twitter.com/PaulConnon1/status/1586391518621110273" TargetMode="External"/><Relationship Id="rId4" Type="http://schemas.openxmlformats.org/officeDocument/2006/relationships/hyperlink" Target="https://namu.wiki/w/C%2B%2B" TargetMode="External"/><Relationship Id="rId9" Type="http://schemas.openxmlformats.org/officeDocument/2006/relationships/hyperlink" Target="https://www.masalladeorion.net/primer-trailer-para-chappie-de-neill-blomkamp/" TargetMode="External"/><Relationship Id="rId14" Type="http://schemas.openxmlformats.org/officeDocument/2006/relationships/hyperlink" Target="https://store.steampowered.com/app/1738710/SCP_Observer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ritpoints.net/2016/04/09/what-ruined-fps-games-regenerating-health/" TargetMode="External"/><Relationship Id="rId13" Type="http://schemas.openxmlformats.org/officeDocument/2006/relationships/hyperlink" Target="https://www.shacknews.com/article/120643/how-to-use-sabotage-among-us" TargetMode="External"/><Relationship Id="rId3" Type="http://schemas.openxmlformats.org/officeDocument/2006/relationships/hyperlink" Target="https://vsbattles.fandom.com/wiki/Sledgehammer" TargetMode="External"/><Relationship Id="rId7" Type="http://schemas.openxmlformats.org/officeDocument/2006/relationships/hyperlink" Target="https://tenor.com/ko/view/gernade-gif-20208547" TargetMode="External"/><Relationship Id="rId12" Type="http://schemas.openxmlformats.org/officeDocument/2006/relationships/hyperlink" Target="https://www.mineimatorforums.com/index.php?/topic/76152-scp-keycard-reader-rig/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realengine.com/marketplace/ko/product/pack-of-various-grenades" TargetMode="External"/><Relationship Id="rId11" Type="http://schemas.openxmlformats.org/officeDocument/2006/relationships/hyperlink" Target="https://thecyclefrontier.wiki/wiki/Keycards#/media/File:KeyCardBlue.png" TargetMode="External"/><Relationship Id="rId5" Type="http://schemas.openxmlformats.org/officeDocument/2006/relationships/hyperlink" Target="https://www.artstation.com/artwork/w8wlY" TargetMode="External"/><Relationship Id="rId10" Type="http://schemas.openxmlformats.org/officeDocument/2006/relationships/hyperlink" Target="https://gfycat.com/fr/jauntybigheartedjellyfish" TargetMode="External"/><Relationship Id="rId4" Type="http://schemas.openxmlformats.org/officeDocument/2006/relationships/hyperlink" Target="https://makeagif.com/gif/modern-warfare-every-finishing-move-4j1TVr" TargetMode="External"/><Relationship Id="rId9" Type="http://schemas.openxmlformats.org/officeDocument/2006/relationships/hyperlink" Target="https://www.reddit.com/r/apexlegends/comments/azjz5u/syringe_3d_model_need_help/" TargetMode="External"/><Relationship Id="rId14" Type="http://schemas.openxmlformats.org/officeDocument/2006/relationships/hyperlink" Target="https://www.istockphoto.com/kr/%EC%82%AC%EC%A7%84/balck-%EB%B0%8F-%EC%9D%B8%EB%AA%85%EB%B3%84-%EC%9D%B4%EB%AF%B8%EC%A7%80-%EB%82%A8%EC%84%B1-%EC%8B%A4%EB%A3%A8%EC%97%A3-%EC%8B%A4%ED%96%89-gm185086433-19156739?phrase=escape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kr/%EC%82%AC%EC%A7%84/%EA%B1%B8%EB%A6%AC%EC%A3%A0-%EB%B0%8F-%EC%96%B4%EB%91%A1%EC%8A%B5%EB%8B%88%EB%8B%A4-%EB%B3%91%EC%9B%90-%EC%84%B9%EC%85%98-gm108162808-3156836" TargetMode="External"/><Relationship Id="rId13" Type="http://schemas.openxmlformats.org/officeDocument/2006/relationships/hyperlink" Target="https://flipanim.com/anim=s1dthzjk" TargetMode="External"/><Relationship Id="rId3" Type="http://schemas.openxmlformats.org/officeDocument/2006/relationships/hyperlink" Target="https://www.gbhbl.com/horror-movie-review-cube-2-hypercube-2002/" TargetMode="External"/><Relationship Id="rId7" Type="http://schemas.openxmlformats.org/officeDocument/2006/relationships/hyperlink" Target="https://www.freepik.com/free-vector/abstract-futuristic-circuit-board-lights-moving-black-surface-poster_36152349.htm#query=sci%20fi%20texture&amp;position=23&amp;from_view=keyword&amp;track=ais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photo/stone-texture_1034939.htm#query=sci%20fi%20texture&amp;position=6&amp;from_view=keyword&amp;track=ais" TargetMode="External"/><Relationship Id="rId11" Type="http://schemas.openxmlformats.org/officeDocument/2006/relationships/hyperlink" Target="https://pixabay.com/music/ambient-10-minutes-spaceship-fantasy-ambient-for-relaxation-155043/" TargetMode="External"/><Relationship Id="rId5" Type="http://schemas.openxmlformats.org/officeDocument/2006/relationships/hyperlink" Target="https://blog.shockbyte.com/how-to-play-scp-secret-lab/" TargetMode="External"/><Relationship Id="rId10" Type="http://schemas.openxmlformats.org/officeDocument/2006/relationships/hyperlink" Target="https://pixabay.com/sound-effects/spaceship-ambience-with-effects-21420/" TargetMode="External"/><Relationship Id="rId4" Type="http://schemas.openxmlformats.org/officeDocument/2006/relationships/hyperlink" Target="https://unanything.fandom.com/wiki/Aperture_Science_Lab" TargetMode="External"/><Relationship Id="rId9" Type="http://schemas.openxmlformats.org/officeDocument/2006/relationships/hyperlink" Target="https://steamapp.net/app/178238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E0171-EEF9-F4F7-B1D1-D46F3FC19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</a:t>
            </a:r>
            <a:r>
              <a:rPr lang="en-US" altLang="ko-KR" dirty="0"/>
              <a:t>: </a:t>
            </a:r>
            <a:r>
              <a:rPr lang="en-US" altLang="ko-KR" dirty="0" err="1"/>
              <a:t>R</a:t>
            </a:r>
            <a:r>
              <a:rPr lang="en-US" altLang="ko-KR" sz="4000" dirty="0" err="1"/>
              <a:t>e</a:t>
            </a:r>
            <a:r>
              <a:rPr lang="en-US" altLang="ko-KR" dirty="0" err="1"/>
              <a:t>W</a:t>
            </a:r>
            <a:r>
              <a:rPr lang="en-US" altLang="ko-KR" sz="4000" dirty="0" err="1"/>
              <a:t>ALK</a:t>
            </a:r>
            <a:endParaRPr lang="ko-KR" altLang="en-US" sz="4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277240-0AF7-E482-ED34-5D9928A8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41815"/>
              </p:ext>
            </p:extLst>
          </p:nvPr>
        </p:nvGraphicFramePr>
        <p:xfrm>
          <a:off x="316494" y="567640"/>
          <a:ext cx="49099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3347108003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05399446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96137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010-8716-3060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5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010-2063-7620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김동재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010-2651-7105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9425"/>
                  </a:ext>
                </a:extLst>
              </a:tr>
            </a:tbl>
          </a:graphicData>
        </a:graphic>
      </p:graphicFrame>
      <p:sp>
        <p:nvSpPr>
          <p:cNvPr id="7" name="부제목 2">
            <a:extLst>
              <a:ext uri="{FF2B5EF4-FFF2-40B4-BE49-F238E27FC236}">
                <a16:creationId xmlns:a16="http://schemas.microsoft.com/office/drawing/2014/main" id="{C091FBAD-C6E9-FF2B-95EF-19528E25F52E}"/>
              </a:ext>
            </a:extLst>
          </p:cNvPr>
          <p:cNvSpPr txBox="1">
            <a:spLocks/>
          </p:cNvSpPr>
          <p:nvPr/>
        </p:nvSpPr>
        <p:spPr>
          <a:xfrm rot="21420000">
            <a:off x="4402916" y="3228197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Presented</a:t>
            </a:r>
            <a:r>
              <a:rPr lang="ko-KR" altLang="en-US" sz="1800" dirty="0"/>
              <a:t> </a:t>
            </a:r>
            <a:r>
              <a:rPr lang="en-US" altLang="ko-KR" sz="1800" dirty="0"/>
              <a:t>by</a:t>
            </a:r>
            <a:r>
              <a:rPr lang="ko-KR" altLang="en-US" sz="1800" dirty="0"/>
              <a:t> </a:t>
            </a:r>
            <a:r>
              <a:rPr lang="en-US" altLang="ko-KR" sz="1800" dirty="0"/>
              <a:t>Team</a:t>
            </a:r>
            <a:r>
              <a:rPr lang="ko-KR" altLang="en-US" sz="1800" dirty="0"/>
              <a:t> </a:t>
            </a:r>
            <a:r>
              <a:rPr lang="en-US" altLang="ko-KR" sz="1800" dirty="0"/>
              <a:t>KYK  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1971FE3-D071-5849-69D9-79B22F979D41}"/>
              </a:ext>
            </a:extLst>
          </p:cNvPr>
          <p:cNvSpPr txBox="1">
            <a:spLocks/>
          </p:cNvSpPr>
          <p:nvPr/>
        </p:nvSpPr>
        <p:spPr>
          <a:xfrm rot="21420000">
            <a:off x="8295383" y="3004471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8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</a:t>
            </a:r>
            <a:endParaRPr lang="ko-KR" altLang="en-US" sz="18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9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A7AE0604-D05F-AE5B-E139-C50C3F8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9498">
            <a:off x="1981086" y="-191265"/>
            <a:ext cx="1580742" cy="1451648"/>
          </a:xfrm>
          <a:prstGeom prst="rect">
            <a:avLst/>
          </a:prstGeom>
        </p:spPr>
      </p:pic>
      <p:sp>
        <p:nvSpPr>
          <p:cNvPr id="17" name="부제목 16">
            <a:extLst>
              <a:ext uri="{FF2B5EF4-FFF2-40B4-BE49-F238E27FC236}">
                <a16:creationId xmlns:a16="http://schemas.microsoft.com/office/drawing/2014/main" id="{E4CCBC98-FBA8-E4FC-D217-0DD547FB8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606593-7E61-C469-2A08-3E509FFF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790">
            <a:off x="1318742" y="4991340"/>
            <a:ext cx="9083827" cy="658425"/>
          </a:xfrm>
          <a:prstGeom prst="rect">
            <a:avLst/>
          </a:prstGeom>
        </p:spPr>
      </p:pic>
      <p:pic>
        <p:nvPicPr>
          <p:cNvPr id="26" name="그림 25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D08A8419-17ED-BF49-6976-C970666A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1146642" y="4876196"/>
            <a:ext cx="878844" cy="1250956"/>
          </a:xfrm>
          <a:prstGeom prst="rect">
            <a:avLst/>
          </a:prstGeom>
        </p:spPr>
      </p:pic>
      <p:pic>
        <p:nvPicPr>
          <p:cNvPr id="27" name="그림 26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C38CCA57-8FB0-B889-5C44-E063D344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9684646" y="4374555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6096000" y="2030952"/>
            <a:ext cx="4894730" cy="3070250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2075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지나친 인구의 증가와 자원의 급격한 감소로 인해 국가간 분쟁이 심화되기 시작하자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미국과 중국 사이의 전쟁을 시작으로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자원 전쟁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발발함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조용히 각국의 정부 뒤에서 세계의 경제를 조작하며 암약해오던 초거대기업들은 전쟁 개시와 동시에 무기와 장비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각국의 기밀 정보 등을 판매하며 자원 전쟁의 격화를 유도함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과정에서 오가는 막대한 이익에 만족하지 못한 초거대기업들은 전쟁을 명분삼아 더 강력하고 뛰어난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상품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제작하기 위해 인륜을 저버린 실험을 시작하는데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842681" y="5157254"/>
            <a:ext cx="499334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자원 전쟁 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520F8-F6DB-7643-EF4A-56339A31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1" y="2142565"/>
            <a:ext cx="4993343" cy="29135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4E07E-1C77-D81C-D742-9ED998790507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</a:t>
            </a:r>
          </a:p>
        </p:txBody>
      </p:sp>
      <p:pic>
        <p:nvPicPr>
          <p:cNvPr id="2" name="그림 1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E4440F77-CAC7-37F1-C3D8-06EAAB2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3000690" y="1541861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7290E-8766-3045-DEB6-F8961B8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07" y="1999130"/>
            <a:ext cx="4874891" cy="19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259165" y="4363958"/>
            <a:ext cx="9457765" cy="1138095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정부와 세계 로봇 공학기술을 주도하는 추축 재단의 협력 아래 전쟁으로 사지를 잃은 사람들의 재활을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보장한다는 프로젝트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리워크에 참가한 프리랜서 용병인 당신은 낯선 실험실에서 차가운 로봇의 육체로 깨어나게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당신은 이 실험이 단순한 재활 프로젝트가 아니며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원한다면 다른 피실험자들을 모두 사살해서라도 임무를 완수해야 한다는 것을 깨닫게 되는데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994707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부상을 입은 병사를 치료중인 미군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0FF13-9889-D750-09DF-8271151D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131"/>
            <a:ext cx="4874891" cy="1984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6095999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채피의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주인공처럼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당신은 현재 로봇의 육신에 갇힌 상황이다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129B9-24A7-4682-D5F0-299BBE00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90260" y="1352898"/>
            <a:ext cx="1286367" cy="1292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8968" y="1352899"/>
            <a:ext cx="1286367" cy="129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C7-0189-AEEB-F718-4292E0AFC091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2842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3" y="1408902"/>
            <a:ext cx="96797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272601" y="1941698"/>
            <a:ext cx="4013430" cy="350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프로필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나이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30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초반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남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결손부위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팔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다리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정신질환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PTSD,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우울증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 복종도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보통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세뇌 적합 여부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573742" y="5213991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용병 시절 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3923172" y="5220025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인게임에서의 플레이어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로봇 육체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DF7C3-30B7-978C-434F-4017970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그림 10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175E93AA-6F03-723D-2DEA-3D582482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1838971" y="1459759"/>
            <a:ext cx="697099" cy="992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72C02-F6AB-F575-84FA-4C293CCF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B203D893-7CA8-6976-7F52-9A76BB1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5214033" y="1513007"/>
            <a:ext cx="697099" cy="992258"/>
          </a:xfrm>
          <a:prstGeom prst="rect">
            <a:avLst/>
          </a:prstGeom>
        </p:spPr>
      </p:pic>
      <p:pic>
        <p:nvPicPr>
          <p:cNvPr id="14" name="그림 1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D7BCE2F-4A81-27C0-539D-694E919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4734">
            <a:off x="7452886" y="4142606"/>
            <a:ext cx="3637981" cy="1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5" y="1408902"/>
            <a:ext cx="96797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BE697492-AFF1-BEEA-0D48-4DC509C6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67"/>
              </p:ext>
            </p:extLst>
          </p:nvPr>
        </p:nvGraphicFramePr>
        <p:xfrm>
          <a:off x="480979" y="201645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후진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A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S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D1FB92-A1CF-F8BF-C4B2-C717A63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2371430"/>
            <a:ext cx="304800" cy="2570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783BF-C70A-5FB0-0441-33E6573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2371430"/>
            <a:ext cx="304800" cy="257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5868D4-2522-9579-B7EE-F6592F0B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7" y="2078789"/>
            <a:ext cx="304800" cy="257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42C65-377D-920B-6CB0-7CB7D6D3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7" y="2371430"/>
            <a:ext cx="304800" cy="25703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47CCF1-F649-DF89-0A9F-080D0C0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32939"/>
              </p:ext>
            </p:extLst>
          </p:nvPr>
        </p:nvGraphicFramePr>
        <p:xfrm>
          <a:off x="480979" y="2958873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마우스 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화면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3B8635-0438-EB60-4F9C-F3647E21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07836"/>
              </p:ext>
            </p:extLst>
          </p:nvPr>
        </p:nvGraphicFramePr>
        <p:xfrm>
          <a:off x="480979" y="390128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SPACE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점프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SHIFT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질주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AAF6447-2F72-3785-DE64-AB302F41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1" y="4283188"/>
            <a:ext cx="942031" cy="23667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AEF3C-2423-662E-9EC0-1829F1CF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26386"/>
              </p:ext>
            </p:extLst>
          </p:nvPr>
        </p:nvGraphicFramePr>
        <p:xfrm>
          <a:off x="480979" y="483379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앉기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+ 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일어서기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198FEC9C-EA76-1778-49BD-A895A153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04" y="4994382"/>
            <a:ext cx="457200" cy="385551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E8E348-DC20-8523-84C4-28374B67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0573"/>
              </p:ext>
            </p:extLst>
          </p:nvPr>
        </p:nvGraphicFramePr>
        <p:xfrm>
          <a:off x="5988050" y="201806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 2 : 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 :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보조무기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동일 키 입력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0073EDC-202E-8B59-1732-AE08CA5CD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759" y="2213861"/>
            <a:ext cx="340311" cy="286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F1EB29-6568-885D-0B8D-1E062562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71" y="2213861"/>
            <a:ext cx="340311" cy="286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C3FA7F-CF3A-F1F5-2379-84039BDF0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636" y="2214774"/>
            <a:ext cx="340311" cy="286980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662056E-E2F5-54E5-7F7C-5C314133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3883"/>
              </p:ext>
            </p:extLst>
          </p:nvPr>
        </p:nvGraphicFramePr>
        <p:xfrm>
          <a:off x="5988049" y="296333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근접공격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발사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무기 조준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389F53D-F40A-2F02-FB9C-28A965DDA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17" y="3077843"/>
            <a:ext cx="472977" cy="433050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1DF4E97-5458-D8FC-1934-538E938DB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4" y="3077843"/>
            <a:ext cx="472978" cy="443468"/>
          </a:xfrm>
          <a:prstGeom prst="rect">
            <a:avLst/>
          </a:prstGeom>
        </p:spPr>
      </p:pic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9631A3F-F26B-2D21-4228-5E6ECFF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87919"/>
              </p:ext>
            </p:extLst>
          </p:nvPr>
        </p:nvGraphicFramePr>
        <p:xfrm>
          <a:off x="5988049" y="3898568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R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재장전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G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투척무기 투척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02933A38-25A1-8234-F37D-B9022C4E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6574" y="4024257"/>
            <a:ext cx="515915" cy="43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AB94E3-3C9F-4D99-8DAB-497AB15E6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5809" y="4024258"/>
            <a:ext cx="532246" cy="4350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4B284C-DA0F-BEA0-8C90-8FF0C7381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1" y="3976456"/>
            <a:ext cx="988693" cy="218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96FC60A-ADA2-AD78-A965-A482B01271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53" y="3049583"/>
            <a:ext cx="608098" cy="512802"/>
          </a:xfrm>
          <a:prstGeom prst="rect">
            <a:avLst/>
          </a:prstGeom>
        </p:spPr>
      </p:pic>
      <p:graphicFrame>
        <p:nvGraphicFramePr>
          <p:cNvPr id="35" name="표 21">
            <a:extLst>
              <a:ext uri="{FF2B5EF4-FFF2-40B4-BE49-F238E27FC236}">
                <a16:creationId xmlns:a16="http://schemas.microsoft.com/office/drawing/2014/main" id="{9F981372-49B0-2ED9-BC14-9274E375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03131"/>
              </p:ext>
            </p:extLst>
          </p:nvPr>
        </p:nvGraphicFramePr>
        <p:xfrm>
          <a:off x="5988049" y="4841074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Q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회복 아이템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E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상호작용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아이템 줍기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40C7711-EF6E-10E1-B351-39F8EA290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08" y="4970017"/>
            <a:ext cx="532246" cy="4488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D1DAC0-E96C-E23C-88BC-EF971F6E9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686" y="4970017"/>
            <a:ext cx="532246" cy="4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333D12-3F47-757D-F77F-151C5821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6" y="1889699"/>
            <a:ext cx="3711765" cy="319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043971" y="1355946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44229" y="4356847"/>
            <a:ext cx="6521629" cy="112602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실험실은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25^2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제곱미터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크기의 구역으로 구성되어 있으며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구역마다 무기와 탄약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의약품이 랜덤으로 </a:t>
            </a:r>
            <a:r>
              <a:rPr lang="ko-KR" altLang="en-US" sz="116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키카드로 실험실 곳곳의 단말기를 통해 작동시킬 수 있는 원격 트랩과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존재하기 때문에 오랫동안 한 구역 내에 있는 행위는 권장되지 않음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엄폐물이 많아 방어자들에게 유리한 구역이 있는 반면에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공격자들에게 유리한 구조의 구역도 존재하기 때문에 실험실 내에서의 이동과 교전에는 신중한 선택이 요구됨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2" y="1243467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617542" y="1355946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2EB55-5FE4-3CB4-3986-5AD306D3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4" y="1889699"/>
            <a:ext cx="3079182" cy="206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E6E4-7F3D-A983-DE79-3F47AC8AF651}"/>
              </a:ext>
            </a:extLst>
          </p:cNvPr>
          <p:cNvSpPr txBox="1"/>
          <p:nvPr/>
        </p:nvSpPr>
        <p:spPr>
          <a:xfrm>
            <a:off x="4989054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절단기 트랩 예시 사진</a:t>
            </a:r>
          </a:p>
        </p:txBody>
      </p:sp>
      <p:pic>
        <p:nvPicPr>
          <p:cNvPr id="15" name="그림 14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0C57D8A8-F9D3-665B-A0C4-A0245BC0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4844802" y="1876131"/>
            <a:ext cx="390559" cy="201677"/>
          </a:xfrm>
          <a:prstGeom prst="rect">
            <a:avLst/>
          </a:prstGeom>
        </p:spPr>
      </p:pic>
      <p:pic>
        <p:nvPicPr>
          <p:cNvPr id="16" name="그림 15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5758F7CF-370F-6CDE-A718-6C272C3B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7821929" y="3786897"/>
            <a:ext cx="390559" cy="20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E403B6-276B-5A54-C354-8D5776DA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868" y="1889699"/>
            <a:ext cx="3079182" cy="2063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F94559-4F3E-326A-C441-14A6BC8F05CB}"/>
              </a:ext>
            </a:extLst>
          </p:cNvPr>
          <p:cNvSpPr txBox="1"/>
          <p:nvPr/>
        </p:nvSpPr>
        <p:spPr>
          <a:xfrm>
            <a:off x="8236910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사진</a:t>
            </a:r>
          </a:p>
        </p:txBody>
      </p:sp>
      <p:pic>
        <p:nvPicPr>
          <p:cNvPr id="19" name="그림 18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672190F6-431A-DC41-9E60-DE249A5B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8107110" y="1854560"/>
            <a:ext cx="390559" cy="201677"/>
          </a:xfrm>
          <a:prstGeom prst="rect">
            <a:avLst/>
          </a:prstGeom>
        </p:spPr>
      </p:pic>
      <p:pic>
        <p:nvPicPr>
          <p:cNvPr id="20" name="그림 19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43859C64-CF9C-9781-7BE6-2CA9E17D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11069785" y="3766701"/>
            <a:ext cx="390559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94FDF-AEC6-B615-7246-46257BCB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" y="1889699"/>
            <a:ext cx="3711766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231101" y="1373605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32926" y="4408030"/>
            <a:ext cx="6521629" cy="1126027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내부의 피실험자들이 화재나 기타 시설 오작동으로 인해 질식하는 일을 방지하기 위해 설치된 환풍구는 탈출과 기습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위치 교란과 같은 다양한 목적으로 사용될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좌측 지도와 같이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출입구가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통로로 연결된 다른 출입구로 이동이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그러나 반대쪽 출입구에 누가 있는지를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혼자서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확인할 수 있는 방법이 없고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 소음이 발생하기 때문에 무작정 환풍구를 타는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4" y="1310075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817720" y="1375125"/>
            <a:ext cx="98849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4C41-2537-C9FB-AE0B-095EB9A4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72" y="1889700"/>
            <a:ext cx="3178169" cy="2122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C8621-2AC9-4C73-5C0F-D49BC6D2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90" y="1889700"/>
            <a:ext cx="3052663" cy="212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94FEB-DC8B-B1F6-A402-DF513F4A1272}"/>
              </a:ext>
            </a:extLst>
          </p:cNvPr>
          <p:cNvSpPr txBox="1"/>
          <p:nvPr/>
        </p:nvSpPr>
        <p:spPr>
          <a:xfrm>
            <a:off x="5015572" y="4101660"/>
            <a:ext cx="317816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통해 이동중인 피실험자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EB34-BF5D-44F9-D87E-C04277827C78}"/>
              </a:ext>
            </a:extLst>
          </p:cNvPr>
          <p:cNvSpPr txBox="1"/>
          <p:nvPr/>
        </p:nvSpPr>
        <p:spPr>
          <a:xfrm>
            <a:off x="8287689" y="4101334"/>
            <a:ext cx="305266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무작정 환풍구를 탄 피실험자의 최후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0C83B-64D2-7360-35F6-A6495ED7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100" y="1320894"/>
            <a:ext cx="1286367" cy="1292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6286B7-0522-F81F-3823-E46BA87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46700" y="1310075"/>
            <a:ext cx="12863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0B91C0-4117-51E5-E46B-1CB233DB489E}"/>
              </a:ext>
            </a:extLst>
          </p:cNvPr>
          <p:cNvSpPr txBox="1">
            <a:spLocks/>
          </p:cNvSpPr>
          <p:nvPr/>
        </p:nvSpPr>
        <p:spPr>
          <a:xfrm>
            <a:off x="4688743" y="2382369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65791" y="331245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94094" y="1615923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330745" y="1615923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간단 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5B0673A-44F9-FEA7-975A-DBE94C4E0FDD}"/>
              </a:ext>
            </a:extLst>
          </p:cNvPr>
          <p:cNvSpPr txBox="1">
            <a:spLocks/>
          </p:cNvSpPr>
          <p:nvPr/>
        </p:nvSpPr>
        <p:spPr>
          <a:xfrm>
            <a:off x="8456699" y="3312456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18A4E6-6D9F-553C-7B37-0F99907046DD}"/>
              </a:ext>
            </a:extLst>
          </p:cNvPr>
          <p:cNvSpPr txBox="1">
            <a:spLocks/>
          </p:cNvSpPr>
          <p:nvPr/>
        </p:nvSpPr>
        <p:spPr>
          <a:xfrm>
            <a:off x="4811245" y="2537012"/>
            <a:ext cx="2389469" cy="6275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</a:t>
            </a:r>
            <a:endParaRPr lang="en-US" altLang="ko-KR" sz="3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007DB5-41D0-5D06-5DBA-B7B4E856444D}"/>
              </a:ext>
            </a:extLst>
          </p:cNvPr>
          <p:cNvSpPr txBox="1">
            <a:spLocks/>
          </p:cNvSpPr>
          <p:nvPr/>
        </p:nvSpPr>
        <p:spPr>
          <a:xfrm>
            <a:off x="4811245" y="3312458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0D0877A-35D5-0188-B25E-AE0F150D2FF0}"/>
              </a:ext>
            </a:extLst>
          </p:cNvPr>
          <p:cNvSpPr txBox="1">
            <a:spLocks/>
          </p:cNvSpPr>
          <p:nvPr/>
        </p:nvSpPr>
        <p:spPr>
          <a:xfrm>
            <a:off x="4811245" y="4087904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1F74787-27D3-125D-61DE-38030133D590}"/>
              </a:ext>
            </a:extLst>
          </p:cNvPr>
          <p:cNvSpPr/>
          <p:nvPr/>
        </p:nvSpPr>
        <p:spPr>
          <a:xfrm>
            <a:off x="3711567" y="337419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EB46AB3-D433-0961-7F51-DE35C7570426}"/>
              </a:ext>
            </a:extLst>
          </p:cNvPr>
          <p:cNvSpPr/>
          <p:nvPr/>
        </p:nvSpPr>
        <p:spPr>
          <a:xfrm>
            <a:off x="7508304" y="340658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245835-E618-2179-E57C-3B2CB3F3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5" y="1939679"/>
            <a:ext cx="8561293" cy="31858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914339" y="2172387"/>
            <a:ext cx="1856999" cy="9562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게이지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청색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적색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 피실험자의 잔여 체력 표시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20491887">
            <a:off x="3917576" y="2241177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42C8E1-9F46-1468-FBE5-6236DA44252C}"/>
              </a:ext>
            </a:extLst>
          </p:cNvPr>
          <p:cNvSpPr txBox="1">
            <a:spLocks/>
          </p:cNvSpPr>
          <p:nvPr/>
        </p:nvSpPr>
        <p:spPr>
          <a:xfrm>
            <a:off x="8055163" y="2172387"/>
            <a:ext cx="1856999" cy="134177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잔여 부활 횟수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기본적으로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주어지며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아군 피실험자가 부활시켜줄 때마다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개씩 소모되며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될 경우 해당 피실험자는 더는 되살릴 수 없음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00EAA1-B1E3-13A2-7123-317E82BB8FD4}"/>
              </a:ext>
            </a:extLst>
          </p:cNvPr>
          <p:cNvSpPr/>
          <p:nvPr/>
        </p:nvSpPr>
        <p:spPr>
          <a:xfrm rot="11444549">
            <a:off x="5436360" y="2606928"/>
            <a:ext cx="2584295" cy="2266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770884" y="325867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0491887">
            <a:off x="5276390" y="3405670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0"/>
            <a:ext cx="1410421" cy="152075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무기를 변경할 때에만 일시적으로 화면에 표시됨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근접무기를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11013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0729C0-47B6-3842-2BE1-8AD1DF25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7" y="1873625"/>
            <a:ext cx="8530791" cy="3290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2579747" y="3204540"/>
            <a:ext cx="1856999" cy="1367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장탄수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사용중인 화기의 남은 탄환과 소지 탄환의 개수를 보여줌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 획득 시 우측의 탄환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이모티콘의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외형이 변경됨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1672769">
            <a:off x="4572011" y="4039813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885296" y="214101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530006">
            <a:off x="5338163" y="2980217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1"/>
            <a:ext cx="1410421" cy="12092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총기를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41425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47C884-DC36-1F69-16C8-B10F75ED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9" y="2278063"/>
            <a:ext cx="3160701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9C6CE-6CDF-06F4-856C-E573DCF9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39" y="2278061"/>
            <a:ext cx="3160701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시작되자 물자를 찾는 피실험자들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41BE89-D6A8-00CF-50D3-D4327FC98DBE}"/>
              </a:ext>
            </a:extLst>
          </p:cNvPr>
          <p:cNvSpPr txBox="1">
            <a:spLocks/>
          </p:cNvSpPr>
          <p:nvPr/>
        </p:nvSpPr>
        <p:spPr>
          <a:xfrm>
            <a:off x="6459071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2.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98BF8-A22A-4289-7485-3AEBD35308D8}"/>
              </a:ext>
            </a:extLst>
          </p:cNvPr>
          <p:cNvSpPr txBox="1"/>
          <p:nvPr/>
        </p:nvSpPr>
        <p:spPr>
          <a:xfrm>
            <a:off x="6584574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A340-2406-E55D-2175-65A9DF89D16E}"/>
              </a:ext>
            </a:extLst>
          </p:cNvPr>
          <p:cNvSpPr txBox="1"/>
          <p:nvPr/>
        </p:nvSpPr>
        <p:spPr>
          <a:xfrm>
            <a:off x="6584573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F841-65FC-A40E-FDA8-87D317892E9A}"/>
              </a:ext>
            </a:extLst>
          </p:cNvPr>
          <p:cNvSpPr txBox="1"/>
          <p:nvPr/>
        </p:nvSpPr>
        <p:spPr>
          <a:xfrm>
            <a:off x="6584573" y="354561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B3D33-69E7-5C33-415D-86740175C18C}"/>
              </a:ext>
            </a:extLst>
          </p:cNvPr>
          <p:cNvSpPr txBox="1"/>
          <p:nvPr/>
        </p:nvSpPr>
        <p:spPr>
          <a:xfrm>
            <a:off x="6584572" y="415838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1.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2533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무기, 총기, 소총, 원거리 무기이(가) 표시된 사진&#10;&#10;자동 생성된 설명">
            <a:extLst>
              <a:ext uri="{FF2B5EF4-FFF2-40B4-BE49-F238E27FC236}">
                <a16:creationId xmlns:a16="http://schemas.microsoft.com/office/drawing/2014/main" id="{481B6264-1D8C-DEFA-4AC6-D7EBBAD6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2031839"/>
            <a:ext cx="3160701" cy="3033219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4574B-4F76-C161-D75A-834DD33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8" y="2031839"/>
            <a:ext cx="3160701" cy="30332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3" y="2031839"/>
            <a:ext cx="3380521" cy="3372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근접무기는 모든 피실험자들의 최후의 보루로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사거리가 짧다는 단점이 있지만 직격으로 맞을 경우 피실험자들의 로봇 육체에 꽤나 큰 타격을 입힐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들키지 않고 피실험자의 뒤까지 접근하는데 성공하면 상호작용 키를 통해 대상의 남은 체력과 상관 없이 기절 상태로 만들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어디까지나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무기이기 때문에 총기와 같은 원거리 무기와 싸울 때 사용자의 생존을 보장할 수 없다는 사실을 잊지 말아야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342807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342807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 예시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제압 애니메이션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4" y="1742917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58572">
            <a:off x="6609799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00C79-B8D0-5AB6-BF7D-0F1F14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7" y="1933713"/>
            <a:ext cx="6357638" cy="313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총기는 실험 도중 발생하는 대부분의 교전에서 피실험자들이 사용하게 될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총기의 종류에 따라 사거리와 위력 면에서 크게 달라지기 때문에 개개인의 스타일에 맞는 총기를 선택하는 것이 권장됨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실험실 내에서 낮은 확률로 획득 가능한 특수 탄환을 통해 기존 총기의 성능을 더욱 업그레이드 할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사격 중 발생하는 막대한 소음은 실험실 내의 모든 사람들에게 자신의 위치를 알리는 것과 다름이 없으니 총기를 쓸 때에는 항상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조심해야함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총기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6357638" cy="246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미래 총기 디자인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1696459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58572">
            <a:off x="6609798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42303-9D2D-79DE-59BB-F28CBAA4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8" y="1936376"/>
            <a:ext cx="4095874" cy="3086614"/>
          </a:xfrm>
          <a:prstGeom prst="rect">
            <a:avLst/>
          </a:prstGeom>
        </p:spPr>
      </p:pic>
      <p:pic>
        <p:nvPicPr>
          <p:cNvPr id="1026" name="Picture 2" descr="Gernade GIF - Gernade GIFs">
            <a:extLst>
              <a:ext uri="{FF2B5EF4-FFF2-40B4-BE49-F238E27FC236}">
                <a16:creationId xmlns:a16="http://schemas.microsoft.com/office/drawing/2014/main" id="{135AB30E-4F25-35B7-8C35-24476632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2" y="1936376"/>
            <a:ext cx="2360844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투척무기는 실험실 내에서 사용할 수 있는 무기 중 가장 효과 범위가 넓은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잘못 사용할 경우 사용자까지도 위험에 빠뜨릴 수 있는 무기이기에 항상 취급에 주의를 기울여야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넓은 살상범위를 가진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파편수류탄부터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일정 범위 내의 피실험자들의 시각과 청각을 앗아가는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섬광탄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 이동속도를 크게 낮추고 화기 사용을 봉쇄하는 펄스 폭탄 등의 다양한 종류의 투척무기가 존재하나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수량은 극히 한정되어 있기 때문에 사용 타이밍을 잘 잡는 것이 중요함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409587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각종 투척무기 예시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EDEA-58D3-DAED-987D-FBAC10C8B6E5}"/>
              </a:ext>
            </a:extLst>
          </p:cNvPr>
          <p:cNvSpPr txBox="1"/>
          <p:nvPr/>
        </p:nvSpPr>
        <p:spPr>
          <a:xfrm>
            <a:off x="5008612" y="5157786"/>
            <a:ext cx="236084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 사용의 좋은 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DC295-1BE2-083B-FEEA-DA228C9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4" y="1177022"/>
            <a:ext cx="1524132" cy="1383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BCE30-B9B8-BF1D-147D-392A6813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63" y="1244420"/>
            <a:ext cx="1524132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상단 정중앙에 표기된 체력 게이지를 통해 피실험자는 현재 육체의 잔여 내구도를 확인할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평상시에는 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푸른색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띄고 있으나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절반 이하로 깎일 경우 </a:t>
            </a:r>
            <a:r>
              <a:rPr lang="ko-KR" altLang="en-US" sz="1200" dirty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노란색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20%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이하의 경우엔 화면 전체가 </a:t>
            </a:r>
            <a:r>
              <a:rPr lang="ko-KR" altLang="en-US" sz="12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붉은색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점등하게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눌러 자가수복용 주사기를 사용하면 체력의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회복할 수 있으나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수복 중에는 이동을 제외한 모든 기능이 마비되기 때문에 꼭 엄폐물이 있는 환경에서 치료를 하는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28. 20%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이하 체력일 경우 화면의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E84F02-2696-15CA-CE01-FA1157E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72600"/>
            <a:ext cx="4840941" cy="2336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13FE1-86D2-403E-E9B3-A09297A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772600"/>
            <a:ext cx="4840940" cy="233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자가수복용 주사기 예시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5E2B2-44F3-4B4D-3A20-B7D778C5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12431">
            <a:off x="351908" y="1274533"/>
            <a:ext cx="1919788" cy="1292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AD4B17-3339-51E4-2B6D-4467A02A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2868">
            <a:off x="9749313" y="1218628"/>
            <a:ext cx="1919788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회에 한해 같은 팀 피실험자가 상호작용을 통해 부활이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부활한 플레이어는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체력을 가진 채로 전투에 복귀하기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즉각적인 치료가 반드시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회의 부활 횟수를 전부 소진하였거나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팀원이 전부 사망한 피실험자는 사망처리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소지한 무기는 바닥에 획득 가능한 아이템의 형태로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시체와 상호작용을 통해 대상이 소지하던 소모품이나 임무 수행을 위한 아이템을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에이펙스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레전드의 캐릭터 부활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1026" name="Picture 2" descr="Latest Revive GIFs | Gfycat">
            <a:extLst>
              <a:ext uri="{FF2B5EF4-FFF2-40B4-BE49-F238E27FC236}">
                <a16:creationId xmlns:a16="http://schemas.microsoft.com/office/drawing/2014/main" id="{4798C567-8B92-EB21-ABDB-E0F6E98B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1" y="1811143"/>
            <a:ext cx="4840941" cy="22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2218BF-8F9D-3818-3930-FF61EBC7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1" y="1807061"/>
            <a:ext cx="4840941" cy="2297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4" y="1792941"/>
            <a:ext cx="3066210" cy="3768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중 타 피실험자로부터 살아남기 위해서는 무기와 탄환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각종 소모품들이 필요하며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파밍은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이러한 아이템을 얻을 수 있는 유일한 방법임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곳곳에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경우 가까이 접근하여 조준하면 초록색으로 발광하며 습득이 가능하다는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뜨게 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시체에서 소지품을 챙길 때에는 대상의 소지품을 한번에 챙겨가기 때문에 팀원들과 조율하여 시체를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루팅할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피실험자를 뽑는 것을 권장함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31479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그림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96BFD2-2C31-DB8C-1260-8E926627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1"/>
            <a:ext cx="6911509" cy="34514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CFA74E-5E72-6347-1C65-A5F49166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1398722"/>
            <a:ext cx="1524132" cy="6919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7B2185-F434-E345-495D-53C40387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5215674"/>
            <a:ext cx="1524132" cy="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3" y="1792942"/>
            <a:ext cx="3316941" cy="36755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아이템은 무기와 소모품이라는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여기서 소모품은 의약품과 투척무기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퀘스트 아이템이라는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무기의 경우 주무기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보조무기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중 탄환의 경우에는 들고 있는 총기에 따라 획득할 수 있는 탄환의 개수가 조정되며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산탄총의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분량의 탄환 획득 가능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가진 총기가 없을 경우 습득이 불가능함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특수탄환의 경우 획득 수량은 기존의 절반으로 감소함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빈 무기 칸이 존재할 때 무기 습득 시 해당 칸에 무기가 배정되지만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무기 칸에 무기가 할당된 시점에서 무기를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들고 있던 무기를 버리고 해당 무기를 습득함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22161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종류를 정리한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E7777-0E3C-16DF-C1E9-38F8A3E7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2"/>
            <a:ext cx="6911509" cy="32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8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 랜덤하게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상호작용을 통해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것이다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609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759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활성화된 단말기를 사용할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단말기를 사용하는 동안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권한과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 권한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 구역의 함정 활성화 권한을 손에 넣으며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차단과 함정 활성화는 하나의 단말기당 합쳐서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가능하기 때문에 신중한 사용이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 함정과 차단된 통로는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초간 유지됨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해당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있으니 조심해야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활성화가 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F4B38-115B-8778-9EF7-421DBA77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3" y="1811143"/>
            <a:ext cx="3789831" cy="2984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E2A36-9020-F318-BB56-078A40C45395}"/>
              </a:ext>
            </a:extLst>
          </p:cNvPr>
          <p:cNvSpPr txBox="1"/>
          <p:nvPr/>
        </p:nvSpPr>
        <p:spPr>
          <a:xfrm>
            <a:off x="486333" y="4910803"/>
            <a:ext cx="378983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단말기와 비슷한 효과를 내는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어몽어스의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사보타지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D03EF-788A-14FA-721C-2721570B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64" y="1811143"/>
            <a:ext cx="3639674" cy="29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1A773-8B57-A70F-6E71-AA6F6E20E578}"/>
              </a:ext>
            </a:extLst>
          </p:cNvPr>
          <p:cNvSpPr txBox="1"/>
          <p:nvPr/>
        </p:nvSpPr>
        <p:spPr>
          <a:xfrm>
            <a:off x="4276165" y="4911265"/>
            <a:ext cx="363967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중 습격 예시 그림</a:t>
            </a:r>
          </a:p>
        </p:txBody>
      </p:sp>
    </p:spTree>
    <p:extLst>
      <p:ext uri="{BB962C8B-B14F-4D97-AF65-F5344CB8AC3E}">
        <p14:creationId xmlns:p14="http://schemas.microsoft.com/office/powerpoint/2010/main" val="181753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스폰되었다는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구역 중앙에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습득에 성공할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4"/>
            <a:ext cx="4966446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580732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쓰러지거나 사망할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183137" y="2056517"/>
            <a:ext cx="1380426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77636" y="1805914"/>
            <a:ext cx="1935102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3.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93D3-2CDB-C310-699B-15B7D07BAA42}"/>
              </a:ext>
            </a:extLst>
          </p:cNvPr>
          <p:cNvSpPr txBox="1"/>
          <p:nvPr/>
        </p:nvSpPr>
        <p:spPr>
          <a:xfrm>
            <a:off x="811300" y="35164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CC9DD7-957D-3627-66E4-13EF28755F5C}"/>
              </a:ext>
            </a:extLst>
          </p:cNvPr>
          <p:cNvSpPr txBox="1"/>
          <p:nvPr/>
        </p:nvSpPr>
        <p:spPr>
          <a:xfrm>
            <a:off x="811299" y="412569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FDF27-AA54-4F2E-FD25-F68E5AC5043F}"/>
              </a:ext>
            </a:extLst>
          </p:cNvPr>
          <p:cNvSpPr txBox="1"/>
          <p:nvPr/>
        </p:nvSpPr>
        <p:spPr>
          <a:xfrm>
            <a:off x="811299" y="47349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3-5.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A03B520-A681-656B-2F82-1B9E2D257EB4}"/>
              </a:ext>
            </a:extLst>
          </p:cNvPr>
          <p:cNvSpPr txBox="1">
            <a:spLocks/>
          </p:cNvSpPr>
          <p:nvPr/>
        </p:nvSpPr>
        <p:spPr>
          <a:xfrm>
            <a:off x="6521824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4.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9CCF-2DA5-0DB9-7C7C-529AF484B247}"/>
              </a:ext>
            </a:extLst>
          </p:cNvPr>
          <p:cNvSpPr txBox="1"/>
          <p:nvPr/>
        </p:nvSpPr>
        <p:spPr>
          <a:xfrm>
            <a:off x="6647327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C215F-E528-0882-A8AA-53DF31D4A334}"/>
              </a:ext>
            </a:extLst>
          </p:cNvPr>
          <p:cNvSpPr txBox="1"/>
          <p:nvPr/>
        </p:nvSpPr>
        <p:spPr>
          <a:xfrm>
            <a:off x="6647326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</p:spTree>
    <p:extLst>
      <p:ext uri="{BB962C8B-B14F-4D97-AF65-F5344CB8AC3E}">
        <p14:creationId xmlns:p14="http://schemas.microsoft.com/office/powerpoint/2010/main" val="321096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성공적으로 활성화됐을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구역 중 하나를 무작위로 선정하여 탈출구가 생성됨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탈출구를 사용하기 위해서는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소지하고 있는 피실험자와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쓰러지지 않은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팀원들이 모두 해당 구역에 있어야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가진 피실험자의 위치가 모든 피실험자에게 공유되기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 탈출을 위해서는 마지막까지 긴장의 끊을 놓지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성공 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탈출에 실패한 피실험자들은 전원 사망하며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종료됨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3604091" y="4161360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7DA8-D86D-1D22-087C-C6D3632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92" y="1779648"/>
            <a:ext cx="4840941" cy="2325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B77B8-DA80-6F59-ED7B-20E990E3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2436832" y="2049128"/>
            <a:ext cx="2105252" cy="1739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8CF216-CAFE-FAC2-009C-5F81C4C8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7515724" y="2070884"/>
            <a:ext cx="2105252" cy="17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592409" y="4159964"/>
            <a:ext cx="10389356" cy="1431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리워크에서 피실험자들이 서로의 생존을 걸고 싸우는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맵인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실험장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가장 큰 영향을 끼친 매체는 바로 캐나다의 공포영화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치명적인 함정으로 가득한 최첨단 시설에서 탈출하는 사람들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이라는 주제를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주 컨셉으로 삼아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형태를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5x5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정육면체들로 구성하고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방에는 각종 치명적인 함정들을 배치하는 계기를 제공함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포탈 시리즈의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에퍼처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사이언스나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하프 라이프 시리즈의 블랙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메사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SCP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재단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세게관에서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민간에 대부분의 정보가 공개되지 않은 비밀 조직의 시설에 대한 많은 요소들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분위기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내부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기믹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수집하여 오로지 비인간적인 실험을 목적으로 건설된 무미건조하면서도 삭막한 실험실을 만들고자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강조하는 것은 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복종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매 실험의 주요 분기점마다 피실험자들은 명령에 복종하며 임무를 수행해야 하며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과정에서 생존에 방해가 되는 타 피실험자들을 제거하고 무사히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임무를 완수하여 실험자들과 피실험자들 모두의 궁극적인 목표인 탈출에 다가가야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592409" y="3816638"/>
            <a:ext cx="319941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한 장면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C30880-69A4-019B-6609-82DCF89E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" y="1833979"/>
            <a:ext cx="3199414" cy="1907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3882197" y="3816638"/>
            <a:ext cx="34154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포탈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51BDA-6AEA-26E1-E984-5DF42C39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95" y="1833978"/>
            <a:ext cx="3415440" cy="1934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37940-9117-CE21-91DE-5B77255251C2}"/>
              </a:ext>
            </a:extLst>
          </p:cNvPr>
          <p:cNvSpPr txBox="1"/>
          <p:nvPr/>
        </p:nvSpPr>
        <p:spPr>
          <a:xfrm>
            <a:off x="7388011" y="3816638"/>
            <a:ext cx="359375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‘SCP:SL’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9A84B0-7900-2D63-75E5-B1BC55373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012" y="1833978"/>
            <a:ext cx="3593754" cy="19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2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70209" y="1728133"/>
            <a:ext cx="2911556" cy="19832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폐쇄성과 고립감을 강조하기 위해 실험실의 주 색감은 무채색이 주로 사용될 예정이며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내부에서 제공되는 광원은 그리 밝지 않기 때문에 실험실 내부를 이동하는 피실험자들의 시야가 크게 제한됨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같이 어둡고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칙칙한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텍스처와 광원은 상대적으로 밝은 색감의 각종 아이템들을 강조하여 피실험자들의 지근거리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강화와 원거리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약화를 유도함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05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488960" y="125709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685797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356715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D6A29-1319-450F-A38B-3F86EEA81BEC}"/>
              </a:ext>
            </a:extLst>
          </p:cNvPr>
          <p:cNvSpPr txBox="1"/>
          <p:nvPr/>
        </p:nvSpPr>
        <p:spPr>
          <a:xfrm>
            <a:off x="5656729" y="1257092"/>
            <a:ext cx="198656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 및 광원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1A3D27-31BA-82F4-22A2-AB6FC02E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728132"/>
            <a:ext cx="3526950" cy="34265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E7858A-4F2A-9F72-41B7-D3B6974C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15" y="1728132"/>
            <a:ext cx="3522470" cy="3426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6A444-5D7F-336B-9FF1-D6BF35BB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209" y="3783107"/>
            <a:ext cx="2911556" cy="1371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B530F-355D-9976-BE2F-B0D79DA847B4}"/>
              </a:ext>
            </a:extLst>
          </p:cNvPr>
          <p:cNvSpPr txBox="1"/>
          <p:nvPr/>
        </p:nvSpPr>
        <p:spPr>
          <a:xfrm>
            <a:off x="8070209" y="5225635"/>
            <a:ext cx="29115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광원 예시</a:t>
            </a:r>
          </a:p>
        </p:txBody>
      </p:sp>
    </p:spTree>
    <p:extLst>
      <p:ext uri="{BB962C8B-B14F-4D97-AF65-F5344CB8AC3E}">
        <p14:creationId xmlns:p14="http://schemas.microsoft.com/office/powerpoint/2010/main" val="738201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실험실에 사용될 메인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은 위에 제시된 예시와 같이 잔잔하면서도 피실험자들의 신경을 묘하게 자극하는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주로 불쾌한 쪽으로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사용될 예정이며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교전 중이지 않은 상황에서도 끊임없이 피실험자들이 긴장하고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위축된 상태로 행동하게 유도하는 것이 해당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BGM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사용의 목적임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2763047" y="2216983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339DE-01F9-E4B7-84E0-E45F8A6D62BF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EBEDB-CBA8-E02D-2A76-9578BA2601A6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spaceship-ambience-with-effects-21420">
            <a:hlinkClick r:id="" action="ppaction://media"/>
            <a:extLst>
              <a:ext uri="{FF2B5EF4-FFF2-40B4-BE49-F238E27FC236}">
                <a16:creationId xmlns:a16="http://schemas.microsoft.com/office/drawing/2014/main" id="{FB2D6E2D-FA93-FCF6-97C5-21DBFFDF3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3017608"/>
            <a:ext cx="1386077" cy="1386077"/>
          </a:xfrm>
          <a:prstGeom prst="rect">
            <a:avLst/>
          </a:prstGeom>
        </p:spPr>
      </p:pic>
      <p:pic>
        <p:nvPicPr>
          <p:cNvPr id="8" name="10-minutes-spaceship-fantasy-ambient-for-relaxation-155043">
            <a:hlinkClick r:id="" action="ppaction://media"/>
            <a:extLst>
              <a:ext uri="{FF2B5EF4-FFF2-40B4-BE49-F238E27FC236}">
                <a16:creationId xmlns:a16="http://schemas.microsoft.com/office/drawing/2014/main" id="{55F3E823-9CAD-61BF-DE13-8A9686332B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1666552"/>
            <a:ext cx="1355027" cy="1355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84EE50-CA1F-060C-451A-7FC3C80CAB15}"/>
              </a:ext>
            </a:extLst>
          </p:cNvPr>
          <p:cNvSpPr txBox="1"/>
          <p:nvPr/>
        </p:nvSpPr>
        <p:spPr>
          <a:xfrm>
            <a:off x="2763047" y="3587446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D103C-6ACF-DB16-6971-6A4CCC406059}"/>
              </a:ext>
            </a:extLst>
          </p:cNvPr>
          <p:cNvSpPr txBox="1"/>
          <p:nvPr/>
        </p:nvSpPr>
        <p:spPr>
          <a:xfrm>
            <a:off x="7678987" y="3885088"/>
            <a:ext cx="3186517" cy="5539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불쾌한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미지의 시설을 탐험하면서 발생하는 공포를 극대화 시킨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SCP:CB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7BB264-97DD-6CA5-8FD9-98EC1A3B5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987" y="1792941"/>
            <a:ext cx="3186517" cy="20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리워크의 실험실은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 x 25 x 25m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15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통로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개로 구성되어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제외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통로를 통해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실험실 내부를 벗어나지 않는 한에서 통로로 연결된 구역으로 이동이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이러한 이동은 함정의 활성화나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봉쇄를 통해 차단될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인접한 구역으로 오직 직선 방향으로만 이동이 가능한 기존 통로와 달리 환풍구는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A1, E1, C3, A5, E5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빠르게 이동할 수 있지만 출입 중에 시간이 소모되기 때문에 이를 노린 기습에 취약하다는 단점이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48.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환풍구 포함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6BD2D5-95D3-F27E-290F-41215A63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28800"/>
            <a:ext cx="3409711" cy="3112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0FF53-389B-9EA6-847D-E5720A0E9B0D}"/>
              </a:ext>
            </a:extLst>
          </p:cNvPr>
          <p:cNvSpPr txBox="1"/>
          <p:nvPr/>
        </p:nvSpPr>
        <p:spPr>
          <a:xfrm>
            <a:off x="4359768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통로의 크기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092F03-6A94-2A09-50A0-30FA114C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1" cy="30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97829" y="4380733"/>
            <a:ext cx="10115312" cy="1096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통로가 연결되어 있는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꼭짓점 역할을 하는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구역인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타 구역에 비해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드랍되는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수가 그리 많지 않지만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함정이 자동으로 발동되지 않고 환풍구의 출입구가 있기 때문에 피실험자들이 전략에 따라 자주 이용하게 될 구역임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타 구역에 비해 엄폐물의 개수가 적어 공격에 취약하다는 단점이 있으며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연결된 통로가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개이기 때문에 상대적으로 방어가 쉬운 편에 속하지만 두 개의 통로가 모두 봉쇄될 경우 탈출이 극히 어려워진다는 치명적인 단점이 있음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110115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51.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F110D-6F8E-60AC-0598-78CEA47EEE1D}"/>
              </a:ext>
            </a:extLst>
          </p:cNvPr>
          <p:cNvSpPr txBox="1"/>
          <p:nvPr/>
        </p:nvSpPr>
        <p:spPr>
          <a:xfrm>
            <a:off x="7603430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AFD78-9F1B-1C27-FA72-15EA4C72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30" y="1766425"/>
            <a:ext cx="3409711" cy="2178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03E8D4-6D5D-B7B5-C9F7-FB201CB2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15" y="1779273"/>
            <a:ext cx="3409711" cy="2157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871F6C-8CC4-F3EB-5B39-8FEE64D2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29" y="1777414"/>
            <a:ext cx="3128682" cy="2157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371E3-79C3-A25D-907F-2A8B5CA3869B}"/>
              </a:ext>
            </a:extLst>
          </p:cNvPr>
          <p:cNvSpPr txBox="1"/>
          <p:nvPr/>
        </p:nvSpPr>
        <p:spPr>
          <a:xfrm>
            <a:off x="897829" y="4034639"/>
            <a:ext cx="31286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</p:spTree>
    <p:extLst>
      <p:ext uri="{BB962C8B-B14F-4D97-AF65-F5344CB8AC3E}">
        <p14:creationId xmlns:p14="http://schemas.microsoft.com/office/powerpoint/2010/main" val="311062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3" y="4320988"/>
            <a:ext cx="10115312" cy="11116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버텍스를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제외한 실험실의 외곽을 담당하는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준수한 수준의 아이템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드랍율을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가지고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함정의 발동 간격이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분이기 때문에 어느 정도의 정비가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다수의 엄폐물들이 존재하기 때문에 공격자와 방어자 모두 해당 엄폐물들을 이용해 방어가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몇몇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고지대로 올라갈 수 있기 때문에 먼저 해당 지역을 선점한 이들이 압도적인 이점을 가질 수도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99589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98FB-57FB-B3AF-739E-1EBABB247AB8}"/>
              </a:ext>
            </a:extLst>
          </p:cNvPr>
          <p:cNvSpPr txBox="1"/>
          <p:nvPr/>
        </p:nvSpPr>
        <p:spPr>
          <a:xfrm>
            <a:off x="7572054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55.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B3684-7C9A-C7E3-A472-9B878D495BBE}"/>
              </a:ext>
            </a:extLst>
          </p:cNvPr>
          <p:cNvSpPr txBox="1"/>
          <p:nvPr/>
        </p:nvSpPr>
        <p:spPr>
          <a:xfrm>
            <a:off x="866453" y="4005137"/>
            <a:ext cx="31703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1498A0-0218-E0E6-69FB-E16FBB81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783976"/>
            <a:ext cx="3170382" cy="2151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B878C0-C5F8-CC70-CFE3-A134BD53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89" y="1783976"/>
            <a:ext cx="3409711" cy="21515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A86209-9931-F1D0-31B6-352341CB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53" y="1783976"/>
            <a:ext cx="3409711" cy="21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0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1" y="4428565"/>
            <a:ext cx="10115314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중앙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9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담당하는 센터는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연결되어 있기 때문에 사각지대가 거의 존재하지 않으며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 간격으로 트랩이 작동하기 때문에 장기간 체류가 불가능한 대신 희소성이 높은 장비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 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획득할 수 있는 유일한 지역임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내부에는 어떠한 엄폐물도 존재하지 않지만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센터를 연결하는 통로 내부엔 엄폐물이 존재하기 때문에 단순히 트랩을 회피하거나 정비를 위한 피난처로 쓰는 것을 넘어서 통로에 매복 후 기습과 같은 공격적인 용도로도 사용이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78736" y="410583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C5380-01AF-A1CC-820C-D3BD45667C1F}"/>
              </a:ext>
            </a:extLst>
          </p:cNvPr>
          <p:cNvSpPr txBox="1"/>
          <p:nvPr/>
        </p:nvSpPr>
        <p:spPr>
          <a:xfrm>
            <a:off x="7572050" y="41058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44671-6736-1A59-0FF9-D693C99E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40" y="1803860"/>
            <a:ext cx="3409711" cy="2241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A75FAA-60D3-9ABF-963F-AE859DB7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54" y="1803860"/>
            <a:ext cx="3409711" cy="2241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E235A-E7B1-30F4-8E2E-CF6D1B20FEC1}"/>
              </a:ext>
            </a:extLst>
          </p:cNvPr>
          <p:cNvSpPr txBox="1"/>
          <p:nvPr/>
        </p:nvSpPr>
        <p:spPr>
          <a:xfrm>
            <a:off x="866449" y="4105836"/>
            <a:ext cx="312868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센터 위치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8BBD14-3B02-4027-E152-784B5CAD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49" y="1803858"/>
            <a:ext cx="3128684" cy="2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11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구역 사이를 잇는 혈관과도 같은 통로는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통로 중 무작위로 선정된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통로만이 통로 정중앙에 단말기가 설치되어 있다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 사이를 연결하는 통로가 아닌 경우 해당 통로 내에는 엄폐물이 없기 때문에 통로 내에서 교전이 발생할 경우 선공을 행한 측이 매우 유리함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따라서 개방된 통로 내에서 단말기 사용이나 정비를 위해 오래 체류하는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봉쇄되어 사용이 불가능한 통로가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존재하기 때문에 이동 중 발생할 수 있는 불상사를 방지하기 위해서라도 사전에 대안을 세워 두는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통로 위치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500812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 예시 및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6B2EB-C490-BB14-658A-3AF264BD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49872"/>
            <a:ext cx="3409711" cy="3062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F3C460-AB10-E511-70A7-9AA1EF55B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0" cy="30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0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버텍스와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센터에 설치된 환풍구를 이용하면 비록 갈 수 있는 구역이 정해져 있지만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열고 닫는 시간을 제외하면 즉시 목적지까지 이동이 가능하기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확실한 안전을 보장받을 수 있다는 장점이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환풍구를 사용할 경우 환풍구를 여는 도중에는 취소가 불가능하기 때문에 기습에 매우 취약해진다는 단점이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환풍구에서 빠져나올 때에도 큰 소리와 함께 환풍구가 열린 뒤에 피실험자가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스폰되기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때문에 해당 구역 내에 다른 피실험자가 있을 경우 환풍구에서 나오자마자 사살당할 수 있다는 위험성이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929207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환풍구 위치 및 이동 가능 경로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EDBB2-309C-79CE-064D-798885309111}"/>
              </a:ext>
            </a:extLst>
          </p:cNvPr>
          <p:cNvSpPr txBox="1"/>
          <p:nvPr/>
        </p:nvSpPr>
        <p:spPr>
          <a:xfrm>
            <a:off x="4391144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이용 애니메이션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A5779B-5B73-724B-232F-97BBC0D8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43" y="1828800"/>
            <a:ext cx="3409711" cy="31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8FD278-A4CC-4450-A9D2-17DF74AC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828800"/>
            <a:ext cx="3390500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050" y="2193747"/>
            <a:ext cx="5092457" cy="281340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모종의 실험에 반강제로 참여하여 로봇의 몸으로 깨어난 용병들이 다른 피실험자들과 맞서며 임무를 완수하고 실험실을 탈출하는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979FA-4610-4619-E3B5-3EAD67B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3748"/>
            <a:ext cx="5092456" cy="281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30D-2F19-BA2E-ECFE-70424C946145}"/>
              </a:ext>
            </a:extLst>
          </p:cNvPr>
          <p:cNvSpPr txBox="1"/>
          <p:nvPr/>
        </p:nvSpPr>
        <p:spPr>
          <a:xfrm>
            <a:off x="685797" y="5117319"/>
            <a:ext cx="50924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 :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내에 등장하는 가상의 초거대기업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추축 재단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로고</a:t>
            </a:r>
          </a:p>
        </p:txBody>
      </p:sp>
      <p:pic>
        <p:nvPicPr>
          <p:cNvPr id="6" name="그림 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6CADA16D-21FB-BDC7-0BCD-68E94782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498">
            <a:off x="2441653" y="1467923"/>
            <a:ext cx="1580742" cy="14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7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실험실 내에서 피실험자들 간의 교전 외에 피실험자를 제거할 수 있는 유일한 방법으로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피실험자에게 직접적인 해를 끼치진 않지만 생존율을 대폭 낮추는 비살상용 트랩과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접촉 즉시 대상을 제거해버리는 살상용 트랩 두 종류가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구역에 따라 작동하기까지의 간격이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생존에 유리한 아이템을 획득할 수 있는 실험실의 중앙에 가까울수록 트랩의 작동 간격이 점점 짧아지게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피실험자는 카드키와 단말기를 사용하여 원격으로 지정된 구역의 트랩을 즉시 활성화시킬 수 있기 때문에 안전한 구역은 없다는 것을 인지해야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3995116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절삭기 예시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트랩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3995115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감지 센서 예시 그림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F7CDA80-9A58-4679-57C2-12A0D8C4C493}"/>
              </a:ext>
            </a:extLst>
          </p:cNvPr>
          <p:cNvSpPr txBox="1">
            <a:spLocks/>
          </p:cNvSpPr>
          <p:nvPr/>
        </p:nvSpPr>
        <p:spPr>
          <a:xfrm>
            <a:off x="866453" y="4312024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실험실의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 방향으로 이동하는 살상용 트랩인 레이저 절삭기는 진행방향에 존재하는 엄폐물을 제외한 모든 물질을 절삭하며 지나가기 때문에 가동 즉시 해당 구역을 벗어나야 함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2C5545E-B64F-C6DB-44A2-5E816AA1AD5F}"/>
              </a:ext>
            </a:extLst>
          </p:cNvPr>
          <p:cNvSpPr txBox="1">
            <a:spLocks/>
          </p:cNvSpPr>
          <p:nvPr/>
        </p:nvSpPr>
        <p:spPr>
          <a:xfrm>
            <a:off x="4359769" y="4312023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특정 구역 내에 존재하는 피실험자들을 즉시 감지하여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어느 구역에 몇 명의 피실험자가 존재하는지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타 피실험자들의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알려주는 센서로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위치가 발각될 경우 생존을 보장할 수 없기 때문에 최대한 빠르게 해당 구역에서 멀어져 추적을 따돌려야 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C4458-98DE-75FE-C193-2349AD1C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68" y="1849873"/>
            <a:ext cx="3409711" cy="20745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2EDC28-CC6B-2FD5-51D4-1C67539C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3" y="1849873"/>
            <a:ext cx="3409710" cy="20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8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https://www.pngegg.com/en/png-nrdyy/download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https://www.pngegg.com/en/png-yuojl/download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https://toppng.com/img-download/stock/162876</a:t>
            </a:r>
            <a:endParaRPr lang="en-US" altLang="ko-KR" dirty="0"/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키보드 알파벳 자판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5"/>
              </a:rPr>
              <a:t>https://www.iconexperience.com/v_collection/icons/?icon=keyboard_key_f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마우스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컴퓨터 마우스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-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무료 과학 </a:t>
            </a:r>
            <a:r>
              <a:rPr lang="ko-KR" altLang="en-US" sz="2000" dirty="0" err="1">
                <a:ea typeface="HY견고딕" panose="02030600000101010101" pitchFamily="18" charset="-127"/>
                <a:hlinkClick r:id="rId6"/>
              </a:rPr>
              <a:t>기술개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(flaticon.com)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좌클릭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</a:t>
            </a:r>
            <a:r>
              <a:rPr lang="en-US" altLang="ko-KR" sz="2000" dirty="0">
                <a:ea typeface="HY견고딕" panose="02030600000101010101" pitchFamily="18" charset="-127"/>
              </a:rPr>
              <a:t> -&gt; </a:t>
            </a:r>
            <a:r>
              <a:rPr lang="en-US" altLang="ko-KR" sz="2000" dirty="0">
                <a:ea typeface="HY견고딕" panose="02030600000101010101" pitchFamily="18" charset="-127"/>
                <a:hlinkClick r:id="rId7"/>
              </a:rPr>
              <a:t>https://www.flaticon.com/free-icon/left-click_3645819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우클릭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</a:t>
            </a:r>
            <a:r>
              <a:rPr lang="en-US" altLang="ko-KR" sz="2000" dirty="0">
                <a:ea typeface="HY견고딕" panose="02030600000101010101" pitchFamily="18" charset="-127"/>
                <a:hlinkClick r:id="rId8"/>
              </a:rPr>
              <a:t> https://www.flaticon.com/free-icon/right-click_3645851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스페이스바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9"/>
              </a:rPr>
              <a:t>http://clipart-library</a:t>
            </a:r>
            <a:r>
              <a:rPr lang="en-US" altLang="ko-KR" sz="2000" dirty="0">
                <a:ea typeface="HY견고딕" panose="02030600000101010101" pitchFamily="18" charset="-127"/>
                <a:hlinkClick r:id="rId10"/>
              </a:rPr>
              <a:t>.com/search1/?q=spacebar#gsc.tab=1&amp;gsc.q=spacebar&amp;gsc.page=1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shift </a:t>
            </a:r>
            <a:r>
              <a:rPr lang="ko-KR" altLang="en-US" sz="2000" dirty="0">
                <a:ea typeface="HY견고딕" panose="02030600000101010101" pitchFamily="18" charset="-127"/>
              </a:rPr>
              <a:t>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11"/>
              </a:rPr>
              <a:t>http://clipart-library.com/clipart/1716695.htm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APPROVED </a:t>
            </a:r>
            <a:r>
              <a:rPr lang="ko-KR" altLang="en-US" sz="2000" dirty="0">
                <a:ea typeface="HY견고딕" panose="02030600000101010101" pitchFamily="18" charset="-127"/>
              </a:rPr>
              <a:t>아이콘</a:t>
            </a:r>
            <a:r>
              <a:rPr lang="en-US" altLang="ko-KR" dirty="0">
                <a:ea typeface="HY견고딕" panose="02030600000101010101" pitchFamily="18" charset="-127"/>
              </a:rPr>
              <a:t> -&gt;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https://www.vhv.rs/download/hxwTTJR_approved-stamp-clipart-png-download-fully-funded-transparent/</a:t>
            </a:r>
            <a:r>
              <a:rPr lang="en-US" altLang="ko-KR" dirty="0"/>
              <a:t> 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536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사진 </a:t>
            </a:r>
            <a:r>
              <a:rPr lang="en-US" altLang="ko-KR" dirty="0">
                <a:hlinkClick r:id="rId2"/>
              </a:rPr>
              <a:t>1 : https://www.canva.com/</a:t>
            </a:r>
            <a:r>
              <a:rPr lang="en-US" altLang="ko-KR" dirty="0"/>
              <a:t> </a:t>
            </a:r>
            <a:r>
              <a:rPr lang="ko-KR" altLang="en-US" dirty="0"/>
              <a:t>을 통해서 로고 제작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2: </a:t>
            </a:r>
            <a:r>
              <a:rPr lang="en-US" altLang="ko-KR" dirty="0">
                <a:hlinkClick r:id="rId3"/>
              </a:rPr>
              <a:t>https://namu.wiki/w/Vulkan(API)</a:t>
            </a:r>
            <a:r>
              <a:rPr lang="en-US" altLang="ko-KR" dirty="0"/>
              <a:t> Vulkan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3: </a:t>
            </a:r>
            <a:r>
              <a:rPr lang="en-US" altLang="ko-KR" dirty="0">
                <a:hlinkClick r:id="rId4"/>
              </a:rPr>
              <a:t>https://namu.wiki/w/C%2B%2B</a:t>
            </a:r>
            <a:r>
              <a:rPr lang="en-US" altLang="ko-KR" dirty="0"/>
              <a:t> C++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4: </a:t>
            </a:r>
            <a:r>
              <a:rPr lang="en-US" altLang="ko-KR" dirty="0">
                <a:hlinkClick r:id="rId5"/>
              </a:rPr>
              <a:t>https://namu.wiki/w/%EA%B2%8C%EC%9E%84%EB%AC%BC%EA%B4%80%EB%A6%AC%EC%9C%84%EC%9B%90%ED%9A%8C#s-4.3</a:t>
            </a:r>
            <a:r>
              <a:rPr lang="en-US" altLang="ko-KR" dirty="0"/>
              <a:t> 15</a:t>
            </a:r>
            <a:r>
              <a:rPr lang="ko-KR" altLang="en-US" dirty="0"/>
              <a:t>세 </a:t>
            </a:r>
            <a:r>
              <a:rPr lang="ko-KR" altLang="en-US" dirty="0" err="1"/>
              <a:t>이용가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5~7: </a:t>
            </a:r>
            <a:r>
              <a:rPr lang="en-US" altLang="ko-KR" dirty="0">
                <a:hlinkClick r:id="rId6"/>
              </a:rPr>
              <a:t>https://namu.wiki/w/%EA%B2%8C%EC%9E%84%EB%AC%BC%EA%B4%80%EB%A6%AC%EC%9C%84%EC%9B%90%ED%9A%8C#s-4.4</a:t>
            </a:r>
            <a:r>
              <a:rPr lang="en-US" altLang="ko-KR" dirty="0"/>
              <a:t> </a:t>
            </a:r>
            <a:r>
              <a:rPr lang="ko-KR" altLang="en-US" dirty="0"/>
              <a:t>등급 세부 기준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8: </a:t>
            </a:r>
            <a:r>
              <a:rPr lang="en-US" altLang="ko-KR" dirty="0">
                <a:hlinkClick r:id="rId7"/>
              </a:rPr>
              <a:t>https://slidesplayer.org/slide/16807366/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엣지</a:t>
            </a:r>
            <a:r>
              <a:rPr lang="ko-KR" altLang="en-US" dirty="0"/>
              <a:t> 오브 </a:t>
            </a:r>
            <a:r>
              <a:rPr lang="ko-KR" altLang="en-US" dirty="0" err="1"/>
              <a:t>투모로우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9: </a:t>
            </a:r>
            <a:r>
              <a:rPr lang="en-US" altLang="ko-KR" dirty="0">
                <a:hlinkClick r:id="rId8"/>
              </a:rPr>
              <a:t>https://www.armytimes.com/news/your-army/2020/03/24/three-army-field-hospitals-ordered-to-new-york-washington-states/</a:t>
            </a:r>
            <a:r>
              <a:rPr lang="en-US" altLang="ko-KR" dirty="0"/>
              <a:t> </a:t>
            </a:r>
            <a:r>
              <a:rPr lang="ko-KR" altLang="en-US" dirty="0"/>
              <a:t>병원 입원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10: </a:t>
            </a:r>
            <a:r>
              <a:rPr lang="en-US" altLang="ko-KR" dirty="0">
                <a:hlinkClick r:id="rId9"/>
              </a:rPr>
              <a:t>https://www.masalladeorion.net/primer-trailer-para-chappie-de-neill-blomkamp/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채피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</a:t>
            </a:r>
            <a:r>
              <a:rPr lang="en-US" altLang="ko-KR" dirty="0"/>
              <a:t> 11: </a:t>
            </a:r>
            <a:r>
              <a:rPr lang="en-US" altLang="ko-KR" dirty="0">
                <a:hlinkClick r:id="rId10"/>
              </a:rPr>
              <a:t>https://twitter.com/PaulConnon1/status/1586391518621110273</a:t>
            </a:r>
            <a:r>
              <a:rPr lang="en-US" altLang="ko-KR" dirty="0"/>
              <a:t> </a:t>
            </a:r>
            <a:r>
              <a:rPr lang="ko-KR" altLang="en-US" dirty="0"/>
              <a:t>미래 </a:t>
            </a:r>
            <a:r>
              <a:rPr lang="en-US" altLang="ko-KR" dirty="0"/>
              <a:t>SWAT </a:t>
            </a:r>
            <a:r>
              <a:rPr lang="ko-KR" altLang="en-US" dirty="0"/>
              <a:t>대원 </a:t>
            </a:r>
            <a:r>
              <a:rPr lang="ko-KR" altLang="en-US" dirty="0" err="1"/>
              <a:t>컨셉아트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12: </a:t>
            </a:r>
            <a:r>
              <a:rPr lang="en-US" altLang="ko-KR" dirty="0">
                <a:hlinkClick r:id="rId11"/>
              </a:rPr>
              <a:t>https://roboticsandautomationnews.com/2022/01/28/humanoid-robots-are-we-about-to-see-science-fiction-become-everyday-fact/48751/</a:t>
            </a:r>
            <a:r>
              <a:rPr lang="en-US" altLang="ko-KR" dirty="0"/>
              <a:t> </a:t>
            </a:r>
            <a:r>
              <a:rPr lang="ko-KR" altLang="en-US" dirty="0" err="1"/>
              <a:t>테슬라봇</a:t>
            </a:r>
            <a:r>
              <a:rPr lang="en-US" altLang="ko-KR" dirty="0"/>
              <a:t>(</a:t>
            </a:r>
            <a:r>
              <a:rPr lang="ko-KR" altLang="en-US" dirty="0"/>
              <a:t>옵티머스</a:t>
            </a:r>
            <a:r>
              <a:rPr lang="en-US" altLang="ko-KR" dirty="0"/>
              <a:t>)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13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</a:t>
            </a:r>
            <a:r>
              <a:rPr lang="ko-KR" altLang="en-US" dirty="0"/>
              <a:t>맵 지도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14 : </a:t>
            </a:r>
            <a:r>
              <a:rPr lang="en-US" altLang="ko-KR" dirty="0">
                <a:hlinkClick r:id="rId13"/>
              </a:rPr>
              <a:t>https://store.steampowered.com/app/434730/Half_Dead/?l=koreana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트랩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15 : </a:t>
            </a:r>
            <a:r>
              <a:rPr lang="en-US" altLang="ko-KR" dirty="0">
                <a:hlinkClick r:id="rId14"/>
              </a:rPr>
              <a:t>https://store.steampowered.com/app/1738710/SCP_Observer/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16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환풍구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17 : </a:t>
            </a:r>
            <a:r>
              <a:rPr lang="en-US" altLang="ko-KR" dirty="0">
                <a:hlinkClick r:id="rId15"/>
              </a:rPr>
              <a:t>https://www.redbubble.com/i/ipad-case/Imposter-Climbing-in-Vent-by-DS-Blxck/72415764.MNKGF</a:t>
            </a:r>
            <a:r>
              <a:rPr lang="en-US" altLang="ko-KR" dirty="0"/>
              <a:t> </a:t>
            </a:r>
            <a:r>
              <a:rPr lang="ko-KR" altLang="en-US" dirty="0"/>
              <a:t>환풍구로 이동중인 임포스터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18 : </a:t>
            </a:r>
            <a:r>
              <a:rPr lang="en-US" altLang="ko-KR" dirty="0">
                <a:hlinkClick r:id="rId16"/>
              </a:rPr>
              <a:t>https://knowyourmeme.com/photos/1899872-impostor-of-the-vent</a:t>
            </a:r>
            <a:r>
              <a:rPr lang="en-US" altLang="ko-KR" dirty="0"/>
              <a:t> </a:t>
            </a:r>
            <a:r>
              <a:rPr lang="ko-KR" altLang="en-US" dirty="0"/>
              <a:t>환풍구의 임포스터 </a:t>
            </a:r>
            <a:r>
              <a:rPr lang="ko-KR" altLang="en-US" dirty="0" err="1"/>
              <a:t>밈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21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50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/>
              <a:t>사진 </a:t>
            </a:r>
            <a:r>
              <a:rPr lang="en-US" altLang="ko-KR" dirty="0"/>
              <a:t>23 : </a:t>
            </a:r>
            <a:r>
              <a:rPr lang="en-US" altLang="ko-KR" dirty="0">
                <a:hlinkClick r:id="rId3"/>
              </a:rPr>
              <a:t>https://vsbattles.fandom.com/wiki/Sledgehammer</a:t>
            </a:r>
            <a:r>
              <a:rPr lang="en-US" altLang="ko-KR" dirty="0"/>
              <a:t> </a:t>
            </a:r>
            <a:r>
              <a:rPr lang="ko-KR" altLang="en-US" dirty="0" err="1"/>
              <a:t>슬레지해머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24 : </a:t>
            </a:r>
            <a:r>
              <a:rPr lang="en-US" altLang="ko-KR" sz="2000" dirty="0">
                <a:ea typeface="HY견고딕" panose="02030600000101010101" pitchFamily="18" charset="-127"/>
                <a:hlinkClick r:id="rId4"/>
              </a:rPr>
              <a:t>https://makeagif.com/gif/modern-warfare-every-finishing-move-4j1TVr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제압 모션 움짤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25 : </a:t>
            </a:r>
            <a:r>
              <a:rPr lang="en-US" altLang="ko-KR" dirty="0">
                <a:ea typeface="+mj-ea"/>
                <a:hlinkClick r:id="rId5"/>
              </a:rPr>
              <a:t>https://www.artstation.com/artwork/w8wlY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미래 화기 사진</a:t>
            </a:r>
            <a:endParaRPr lang="en-US" altLang="ko-KR" dirty="0">
              <a:ea typeface="+mj-ea"/>
            </a:endParaRPr>
          </a:p>
          <a:p>
            <a:r>
              <a:rPr lang="ko-KR" altLang="en-US" sz="2000" dirty="0">
                <a:ea typeface="+mj-ea"/>
              </a:rPr>
              <a:t>사진 </a:t>
            </a:r>
            <a:r>
              <a:rPr lang="en-US" altLang="ko-KR" sz="2000" dirty="0">
                <a:ea typeface="+mj-ea"/>
              </a:rPr>
              <a:t>26 : </a:t>
            </a:r>
            <a:r>
              <a:rPr lang="en-US" altLang="ko-KR" sz="2000" dirty="0">
                <a:ea typeface="+mj-ea"/>
                <a:hlinkClick r:id="rId6"/>
              </a:rPr>
              <a:t>https://www.unrealengine.com/marketplace/ko/product/pack-of-various-grenades</a:t>
            </a:r>
            <a:r>
              <a:rPr lang="en-US" altLang="ko-KR" sz="2000" dirty="0">
                <a:ea typeface="+mj-ea"/>
              </a:rPr>
              <a:t> </a:t>
            </a:r>
            <a:r>
              <a:rPr lang="ko-KR" altLang="en-US" sz="2000" dirty="0">
                <a:ea typeface="+mj-ea"/>
              </a:rPr>
              <a:t>수류탄 사진</a:t>
            </a:r>
            <a:endParaRPr lang="en-US" altLang="ko-KR" sz="2000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27 : </a:t>
            </a:r>
            <a:r>
              <a:rPr lang="en-US" altLang="ko-KR" dirty="0">
                <a:ea typeface="+mj-ea"/>
                <a:hlinkClick r:id="rId7"/>
              </a:rPr>
              <a:t>https://tenor.com/ko/view/gernade-gif-20208547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수류탄 투척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28 : </a:t>
            </a:r>
            <a:r>
              <a:rPr lang="en-US" altLang="ko-KR" dirty="0">
                <a:ea typeface="+mj-ea"/>
                <a:hlinkClick r:id="rId8"/>
              </a:rPr>
              <a:t>https://critpoints.net/2016/04/09/what-ruined-fps-games-regenerating-health/</a:t>
            </a:r>
            <a:r>
              <a:rPr lang="en-US" altLang="ko-KR" dirty="0">
                <a:ea typeface="+mj-ea"/>
              </a:rPr>
              <a:t> FPS </a:t>
            </a:r>
            <a:r>
              <a:rPr lang="ko-KR" altLang="en-US" dirty="0">
                <a:ea typeface="+mj-ea"/>
              </a:rPr>
              <a:t>게임 체력 부족 예시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29 : </a:t>
            </a:r>
            <a:r>
              <a:rPr lang="en-US" altLang="ko-KR" dirty="0">
                <a:ea typeface="+mj-ea"/>
                <a:hlinkClick r:id="rId9"/>
              </a:rPr>
              <a:t>https://www.reddit.com/r/apexlegends/comments/azjz5u/syringe_3d_model_need_help/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주사기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30 : </a:t>
            </a:r>
            <a:r>
              <a:rPr lang="en-US" altLang="ko-KR" dirty="0">
                <a:ea typeface="+mj-ea"/>
                <a:hlinkClick r:id="rId10"/>
              </a:rPr>
              <a:t>https://gfycat.com/fr/jauntybigheartedjellyfish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부활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34 : </a:t>
            </a:r>
            <a:r>
              <a:rPr lang="en-US" altLang="ko-KR" dirty="0">
                <a:ea typeface="+mj-ea"/>
                <a:hlinkClick r:id="rId11"/>
              </a:rPr>
              <a:t>https://thecyclefrontier.wiki/wiki/Keycards#/media/File:KeyCardBlue.png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이미지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35 :  </a:t>
            </a:r>
            <a:r>
              <a:rPr lang="en-US" altLang="ko-KR" dirty="0">
                <a:ea typeface="+mj-ea"/>
                <a:hlinkClick r:id="rId12"/>
              </a:rPr>
              <a:t>https://www.mineimatorforums.com/index.php?/topic/76152-scp-keycard-reader-rig/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이용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36 : </a:t>
            </a:r>
            <a:r>
              <a:rPr lang="en-US" altLang="ko-KR" dirty="0">
                <a:ea typeface="+mj-ea"/>
                <a:hlinkClick r:id="rId13"/>
              </a:rPr>
              <a:t>https://www.shacknews.com/article/120643/how-to-use-sabotage-among-us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err="1">
                <a:ea typeface="+mj-ea"/>
              </a:rPr>
              <a:t>어몽어스</a:t>
            </a:r>
            <a:r>
              <a:rPr lang="ko-KR" altLang="en-US">
                <a:ea typeface="+mj-ea"/>
              </a:rPr>
              <a:t> 사보타지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40 : </a:t>
            </a:r>
            <a:r>
              <a:rPr lang="en-US" altLang="ko-KR" dirty="0">
                <a:ea typeface="+mj-ea"/>
                <a:hlinkClick r:id="rId14"/>
              </a:rPr>
              <a:t>https://www.istockphoto.com/kr/%EC%82%AC%EC%A7%84/balck-%EB%B0%8F-%EC%9D%B8%EB%AA%85%EB%B3%84-%EC%9D%B4%EB%AF%B8%EC%A7%80-%EB%82%A8%EC%84%B1-%EC%8B%A4%EB%A3%A8%EC%97%A3-%EC%8B%A4%ED%96%89-gm185086433-19156739?phrase=escape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탈출 사진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19,20,31, 32,33,37,38,39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63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41 : </a:t>
            </a:r>
            <a:r>
              <a:rPr lang="en-US" altLang="ko-KR" dirty="0">
                <a:ea typeface="+mj-ea"/>
                <a:hlinkClick r:id="rId3"/>
              </a:rPr>
              <a:t>https://www.gbhbl.com/horror-movie-review-cube-2-hypercube-2002/</a:t>
            </a:r>
            <a:r>
              <a:rPr lang="en-US" altLang="ko-KR" dirty="0">
                <a:ea typeface="+mj-ea"/>
              </a:rPr>
              <a:t>  </a:t>
            </a:r>
            <a:r>
              <a:rPr lang="ko-KR" altLang="en-US" dirty="0">
                <a:ea typeface="+mj-ea"/>
              </a:rPr>
              <a:t>영화 큐브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42 : </a:t>
            </a:r>
            <a:r>
              <a:rPr lang="en-US" altLang="ko-KR" dirty="0">
                <a:ea typeface="+mj-ea"/>
                <a:hlinkClick r:id="rId4"/>
              </a:rPr>
              <a:t>https://unanything.fandom.com/wiki/Aperture_Science_Lab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포탈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43 : </a:t>
            </a:r>
            <a:r>
              <a:rPr lang="en-US" altLang="ko-KR" dirty="0">
                <a:ea typeface="+mj-ea"/>
                <a:hlinkClick r:id="rId5"/>
              </a:rPr>
              <a:t>https://blog.shockbyte.com/how-to-play-scp-secret-lab/</a:t>
            </a:r>
            <a:r>
              <a:rPr lang="en-US" altLang="ko-KR" dirty="0">
                <a:ea typeface="+mj-ea"/>
              </a:rPr>
              <a:t> SCP:SL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44 : </a:t>
            </a:r>
            <a:r>
              <a:rPr lang="en-US" altLang="ko-KR" dirty="0">
                <a:hlinkClick r:id="rId6"/>
              </a:rPr>
              <a:t>Free Photo | Free photo stone texture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1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45 : </a:t>
            </a:r>
            <a:r>
              <a:rPr lang="en-US" altLang="ko-KR" dirty="0">
                <a:hlinkClick r:id="rId7"/>
              </a:rPr>
              <a:t>Free Vector | Free vector abstract futuristic circuit board lights moving on black surface for poster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2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46 : </a:t>
            </a:r>
            <a:r>
              <a:rPr lang="en-US" altLang="ko-KR" dirty="0">
                <a:ea typeface="+mj-ea"/>
                <a:hlinkClick r:id="rId8"/>
              </a:rPr>
              <a:t>https://www.istockphoto.com/kr/%EC%82%AC%EC%A7%84/%EA%B1%B8%EB%A6%AC%EC%A3%A0-%EB%B0%8F-%EC%96%B4%EB%91%A1%EC%8A%B5%EB%8B%88%EB%8B%A4-%EB%B3%91%EC%9B%90-%EC%84%B9%EC%85%98-gm108162808-3156836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실험실 광원 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47 : </a:t>
            </a:r>
            <a:r>
              <a:rPr lang="en-US" altLang="ko-KR" dirty="0">
                <a:ea typeface="+mj-ea"/>
                <a:hlinkClick r:id="rId9"/>
              </a:rPr>
              <a:t>https://steamapp.net/app/1782380</a:t>
            </a:r>
            <a:r>
              <a:rPr lang="en-US" altLang="ko-KR" dirty="0">
                <a:ea typeface="+mj-ea"/>
              </a:rPr>
              <a:t> </a:t>
            </a:r>
            <a:r>
              <a:rPr lang="en-US" altLang="ko-KR" dirty="0" err="1">
                <a:ea typeface="+mj-ea"/>
              </a:rPr>
              <a:t>scp:CB</a:t>
            </a:r>
            <a:r>
              <a:rPr lang="ko-KR" altLang="en-US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1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en-US" altLang="ko-KR" dirty="0">
                <a:ea typeface="+mj-ea"/>
                <a:hlinkClick r:id="rId10"/>
              </a:rPr>
              <a:t>https://pixabay.com/sound-effects/spaceship-ambience-with-effects-21420/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2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  <a:hlinkClick r:id="rId11"/>
              </a:rPr>
              <a:t>https://pixabay.com/music/ambient-10-minutes-spaceship-fantasy-ambient-for-relaxation-155043/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48, 50, 53, 56, 59, 60, 61 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 </a:t>
            </a:r>
            <a:r>
              <a:rPr lang="en-US" altLang="ko-KR" dirty="0"/>
              <a:t>+ </a:t>
            </a:r>
            <a:r>
              <a:rPr lang="ko-KR" altLang="en-US" dirty="0"/>
              <a:t>개인 그림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62 : </a:t>
            </a:r>
            <a:r>
              <a:rPr lang="en-US" altLang="ko-KR" dirty="0">
                <a:hlinkClick r:id="rId13"/>
              </a:rPr>
              <a:t>Among Us Vent Animation – </a:t>
            </a:r>
            <a:r>
              <a:rPr lang="en-US" altLang="ko-KR" dirty="0" err="1">
                <a:hlinkClick r:id="rId13"/>
              </a:rPr>
              <a:t>FlipAnim</a:t>
            </a:r>
            <a:r>
              <a:rPr lang="en-US" altLang="ko-KR" dirty="0"/>
              <a:t> </a:t>
            </a:r>
            <a:r>
              <a:rPr lang="ko-KR" altLang="en-US" dirty="0" err="1"/>
              <a:t>어몽어스</a:t>
            </a:r>
            <a:r>
              <a:rPr lang="ko-KR" altLang="en-US" dirty="0"/>
              <a:t> 환풍구 애니메이션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>
                <a:ea typeface="+mj-ea"/>
              </a:rPr>
              <a:t>49, 51, 52, 54, 55, 57, 58, 62, 63, 64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pPr marL="0" indent="0">
              <a:buNone/>
            </a:pPr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32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1144" y="2214861"/>
            <a:ext cx="7413811" cy="25902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게임의 전반적인 요소들에 대한 원활한 이해를 위해 세계관 및 스토리 서술과 게임 진행 흐름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위주로 서술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  <p:pic>
        <p:nvPicPr>
          <p:cNvPr id="13" name="그림 1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84C5583E-696E-B704-F5EE-82A78D19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555770" y="1840292"/>
            <a:ext cx="1450750" cy="749138"/>
          </a:xfrm>
          <a:prstGeom prst="rect">
            <a:avLst/>
          </a:prstGeom>
        </p:spPr>
      </p:pic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8888899" y="4215939"/>
            <a:ext cx="1450750" cy="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43" y="4473049"/>
            <a:ext cx="8635813" cy="90037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벌칸과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C++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외에도 서버 구축에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Boost/ASIO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라이브러리가 사용될 것이며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모델링을 위해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3ds max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포토샵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등의 그래픽 툴이 사용될 예정임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461036" y="1498207"/>
            <a:ext cx="305402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1" y="2173941"/>
            <a:ext cx="8635814" cy="1608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E8485-A196-EAFA-827E-4B692DF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6" y="2420470"/>
            <a:ext cx="4127128" cy="125505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038F-B526-27D2-5AD4-E9D81580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15" y="2420469"/>
            <a:ext cx="1116419" cy="125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Vulkan(API)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AE58-60F6-3A1C-8ED1-52D42A3969DE}"/>
              </a:ext>
            </a:extLst>
          </p:cNvPr>
          <p:cNvSpPr txBox="1"/>
          <p:nvPr/>
        </p:nvSpPr>
        <p:spPr>
          <a:xfrm>
            <a:off x="5988048" y="3883683"/>
            <a:ext cx="43179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C++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로고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05774D-0798-7086-8F25-CA22C326FD7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988048" y="2173941"/>
            <a:ext cx="0" cy="1608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FED652-CAED-A8A2-82D3-0576CAD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1096" y="2383929"/>
            <a:ext cx="1293431" cy="12897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AA2F69-F29A-1A5C-0FB0-1F54F308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52048" y="2383929"/>
            <a:ext cx="1293431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8307" y="2956803"/>
            <a:ext cx="7503458" cy="70788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 실험에 사용되는 피실험자는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각각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팀으로 묶여 임무를 수행하게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팀과 임무 도중에 일시적인 협력은 가능하나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탈출이 가능한 팀은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뿐이라는 사실을 잊지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27450" y="1523197"/>
            <a:ext cx="132119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213BF-6E75-94E2-4E99-8FCEACF67D35}"/>
              </a:ext>
            </a:extLst>
          </p:cNvPr>
          <p:cNvSpPr txBox="1"/>
          <p:nvPr/>
        </p:nvSpPr>
        <p:spPr>
          <a:xfrm>
            <a:off x="685797" y="2956803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MO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E892-921A-67EC-4E70-8AF596B722A1}"/>
              </a:ext>
            </a:extLst>
          </p:cNvPr>
          <p:cNvSpPr txBox="1"/>
          <p:nvPr/>
        </p:nvSpPr>
        <p:spPr>
          <a:xfrm>
            <a:off x="685797" y="384564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2980AD-E065-F79F-6E41-449173B1A059}"/>
              </a:ext>
            </a:extLst>
          </p:cNvPr>
          <p:cNvSpPr txBox="1">
            <a:spLocks/>
          </p:cNvSpPr>
          <p:nvPr/>
        </p:nvSpPr>
        <p:spPr>
          <a:xfrm>
            <a:off x="3478307" y="384564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한정된 공간인 실험실 곳곳에 배치된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키카드를 이용하여 실험실을 무사히 빠져나갈 수 있게 해주는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회수하여 탈출해야 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7E98-02E0-0F69-015F-69C031522B04}"/>
              </a:ext>
            </a:extLst>
          </p:cNvPr>
          <p:cNvSpPr txBox="1"/>
          <p:nvPr/>
        </p:nvSpPr>
        <p:spPr>
          <a:xfrm>
            <a:off x="685797" y="4741119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5B52D0A-6CD2-CB94-8FD5-5DDD7B855941}"/>
              </a:ext>
            </a:extLst>
          </p:cNvPr>
          <p:cNvSpPr txBox="1">
            <a:spLocks/>
          </p:cNvSpPr>
          <p:nvPr/>
        </p:nvSpPr>
        <p:spPr>
          <a:xfrm>
            <a:off x="3478307" y="4734493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실험실 곳곳에 배치된 화기들을 습득하여 전투에 활용할 수 있으며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화기의 특성에 따라 적과의 교전 방식이나 생존 전략에 큰 변화가 생길 수 있음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B2C9A8C-C165-AB15-0299-D417D1329485}"/>
              </a:ext>
            </a:extLst>
          </p:cNvPr>
          <p:cNvSpPr txBox="1">
            <a:spLocks/>
          </p:cNvSpPr>
          <p:nvPr/>
        </p:nvSpPr>
        <p:spPr>
          <a:xfrm>
            <a:off x="3478307" y="206795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실험에 참여한 모든 피실험자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들은 실험실을 탈출한다는 단 하나의 목표를 달성하는 것을 방해하는 다른 모든 피실험자들을 제거해야 함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36FF1C-CAB7-E4A0-BC05-9DC6B7B931C5}"/>
              </a:ext>
            </a:extLst>
          </p:cNvPr>
          <p:cNvSpPr txBox="1"/>
          <p:nvPr/>
        </p:nvSpPr>
        <p:spPr>
          <a:xfrm>
            <a:off x="685797" y="206795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배틀 </a:t>
            </a:r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로얄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F2EB7EF8-0B4D-66AE-64AF-DAF95DB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3877"/>
              </p:ext>
            </p:extLst>
          </p:nvPr>
        </p:nvGraphicFramePr>
        <p:xfrm>
          <a:off x="1670139" y="2119358"/>
          <a:ext cx="8635814" cy="1701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250">
                  <a:extLst>
                    <a:ext uri="{9D8B030D-6E8A-4147-A177-3AD203B41FA5}">
                      <a16:colId xmlns:a16="http://schemas.microsoft.com/office/drawing/2014/main" val="3552385986"/>
                    </a:ext>
                  </a:extLst>
                </a:gridCol>
                <a:gridCol w="4308564">
                  <a:extLst>
                    <a:ext uri="{9D8B030D-6E8A-4147-A177-3AD203B41FA5}">
                      <a16:colId xmlns:a16="http://schemas.microsoft.com/office/drawing/2014/main" val="2714411104"/>
                    </a:ext>
                  </a:extLst>
                </a:gridCol>
              </a:tblGrid>
              <a:tr h="42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분류 세부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57757"/>
                  </a:ext>
                </a:extLst>
              </a:tr>
              <a:tr h="12791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24061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35" y="4290153"/>
            <a:ext cx="8635813" cy="11446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본 게임은 헌트 쇼다운을 플레이하거나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비슷한 탈출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장르의 게임들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이스케이프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프롬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타르코프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 사이클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프론티어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머라우더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시버트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플레이한 경험이 있는 게이머들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이러한 장르를 가진 기존 게임들에 질려 새로운 게임을 찾고 있는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 ~ 30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게이머들을 타겟 유저로 삼아 개발될 예정임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547519" y="1560960"/>
            <a:ext cx="288105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262663" y="1963916"/>
            <a:ext cx="897724" cy="46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4. 15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이용가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등급 분류 기준 아이콘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E541-B1BA-9186-2B76-0EBEE87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4" y="2637258"/>
            <a:ext cx="1182627" cy="11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149AA-5237-3A14-6956-6C9A96F0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33" y="2627062"/>
            <a:ext cx="1182624" cy="1107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416E2D-9B7F-44F4-3C15-D8380BCD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559" y="2621964"/>
            <a:ext cx="1177127" cy="1107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5178E-7EF9-D725-140F-A488CD8E8433}"/>
              </a:ext>
            </a:extLst>
          </p:cNvPr>
          <p:cNvSpPr txBox="1"/>
          <p:nvPr/>
        </p:nvSpPr>
        <p:spPr>
          <a:xfrm>
            <a:off x="5988050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 ~ 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폭력성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언어의 부적절성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약물 등급 분류 세부 기준 아이콘</a:t>
            </a:r>
          </a:p>
        </p:txBody>
      </p:sp>
      <p:pic>
        <p:nvPicPr>
          <p:cNvPr id="32" name="그림 31" descr="로고, 폰트, 상징, 텍스트이(가) 표시된 사진&#10;&#10;자동 생성된 설명">
            <a:extLst>
              <a:ext uri="{FF2B5EF4-FFF2-40B4-BE49-F238E27FC236}">
                <a16:creationId xmlns:a16="http://schemas.microsoft.com/office/drawing/2014/main" id="{D0BA124B-601E-9247-DA67-2256936A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79" y="2656064"/>
            <a:ext cx="1182627" cy="1096942"/>
          </a:xfrm>
          <a:prstGeom prst="rect">
            <a:avLst/>
          </a:prstGeom>
        </p:spPr>
      </p:pic>
      <p:pic>
        <p:nvPicPr>
          <p:cNvPr id="33" name="그림 3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2A16B6F4-8F1E-61DD-7809-68D15FAC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9340">
            <a:off x="9950490" y="1970557"/>
            <a:ext cx="710924" cy="367107"/>
          </a:xfrm>
          <a:prstGeom prst="rect">
            <a:avLst/>
          </a:prstGeom>
        </p:spPr>
      </p:pic>
      <p:pic>
        <p:nvPicPr>
          <p:cNvPr id="35" name="그림 34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AF79FE4-8B58-C508-25EB-053090C0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1331203" y="4571081"/>
            <a:ext cx="634588" cy="582763"/>
          </a:xfrm>
          <a:prstGeom prst="rect">
            <a:avLst/>
          </a:prstGeom>
        </p:spPr>
      </p:pic>
      <p:pic>
        <p:nvPicPr>
          <p:cNvPr id="36" name="그림 3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0CC2F44-51BB-86CE-CAF7-1D3B4999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9988654" y="4571080"/>
            <a:ext cx="634588" cy="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720749" y="1500833"/>
            <a:ext cx="253459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4" y="2985247"/>
            <a:ext cx="4317910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3.2Ghz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3.6Ghz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1060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57BB1258-621D-D3BF-0F5D-2A9E55DF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7378"/>
              </p:ext>
            </p:extLst>
          </p:nvPr>
        </p:nvGraphicFramePr>
        <p:xfrm>
          <a:off x="1670143" y="2168028"/>
          <a:ext cx="8635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907">
                  <a:extLst>
                    <a:ext uri="{9D8B030D-6E8A-4147-A177-3AD203B41FA5}">
                      <a16:colId xmlns:a16="http://schemas.microsoft.com/office/drawing/2014/main" val="4138881547"/>
                    </a:ext>
                  </a:extLst>
                </a:gridCol>
                <a:gridCol w="4317907">
                  <a:extLst>
                    <a:ext uri="{9D8B030D-6E8A-4147-A177-3AD203B41FA5}">
                      <a16:colId xmlns:a16="http://schemas.microsoft.com/office/drawing/2014/main" val="3694591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 플랫폼 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en-US" altLang="ko-KR" dirty="0">
                          <a:latin typeface="+mn-lt"/>
                          <a:ea typeface="휴먼엑스포" panose="02030504000101010101" pitchFamily="18" charset="-127"/>
                        </a:rPr>
                        <a:t>PC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]</a:t>
                      </a:r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2229"/>
                  </a:ext>
                </a:extLst>
              </a:tr>
            </a:tbl>
          </a:graphicData>
        </a:graphic>
      </p:graphicFrame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C80C5A7-1FB4-7A17-2E9D-1B436F82A161}"/>
              </a:ext>
            </a:extLst>
          </p:cNvPr>
          <p:cNvSpPr txBox="1">
            <a:spLocks/>
          </p:cNvSpPr>
          <p:nvPr/>
        </p:nvSpPr>
        <p:spPr>
          <a:xfrm>
            <a:off x="5988048" y="2985247"/>
            <a:ext cx="4317909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2060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2BFE77-561D-220E-A49E-C1ECF5A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143" y="1482033"/>
            <a:ext cx="3061450" cy="128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2BD86-061D-3104-BDCF-AF64828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56" y="1485375"/>
            <a:ext cx="3061449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3891</TotalTime>
  <Words>4927</Words>
  <Application>Microsoft Office PowerPoint</Application>
  <PresentationFormat>와이드스크린</PresentationFormat>
  <Paragraphs>429</Paragraphs>
  <Slides>44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휴먼엑스포</vt:lpstr>
      <vt:lpstr>Arial</vt:lpstr>
      <vt:lpstr>Impact</vt:lpstr>
      <vt:lpstr>주요 이벤트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 출처</vt:lpstr>
      <vt:lpstr>사진 출처</vt:lpstr>
      <vt:lpstr>사진 출처</vt:lpstr>
      <vt:lpstr>사진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ReWORK</dc:title>
  <dc:creator>임 윤수</dc:creator>
  <cp:lastModifiedBy>임 윤수</cp:lastModifiedBy>
  <cp:revision>87</cp:revision>
  <dcterms:created xsi:type="dcterms:W3CDTF">2023-07-11T13:07:30Z</dcterms:created>
  <dcterms:modified xsi:type="dcterms:W3CDTF">2023-08-27T15:24:34Z</dcterms:modified>
</cp:coreProperties>
</file>